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Roboto Mono"/>
      <p:regular r:id="rId54"/>
      <p:bold r:id="rId55"/>
      <p:italic r:id="rId56"/>
      <p:boldItalic r:id="rId57"/>
    </p:embeddedFont>
    <p:embeddedFont>
      <p:font typeface="Karla"/>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Karla-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Karla-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7.xml"/><Relationship Id="rId55" Type="http://schemas.openxmlformats.org/officeDocument/2006/relationships/font" Target="fonts/RobotoMono-bold.fntdata"/><Relationship Id="rId10" Type="http://schemas.openxmlformats.org/officeDocument/2006/relationships/slide" Target="slides/slide6.xml"/><Relationship Id="rId54" Type="http://schemas.openxmlformats.org/officeDocument/2006/relationships/font" Target="fonts/RobotoMono-regular.fntdata"/><Relationship Id="rId13" Type="http://schemas.openxmlformats.org/officeDocument/2006/relationships/slide" Target="slides/slide9.xml"/><Relationship Id="rId57" Type="http://schemas.openxmlformats.org/officeDocument/2006/relationships/font" Target="fonts/RobotoMono-boldItalic.fntdata"/><Relationship Id="rId12" Type="http://schemas.openxmlformats.org/officeDocument/2006/relationships/slide" Target="slides/slide8.xml"/><Relationship Id="rId56" Type="http://schemas.openxmlformats.org/officeDocument/2006/relationships/font" Target="fonts/RobotoMono-italic.fntdata"/><Relationship Id="rId15" Type="http://schemas.openxmlformats.org/officeDocument/2006/relationships/slide" Target="slides/slide11.xml"/><Relationship Id="rId59" Type="http://schemas.openxmlformats.org/officeDocument/2006/relationships/font" Target="fonts/Karla-bold.fntdata"/><Relationship Id="rId14" Type="http://schemas.openxmlformats.org/officeDocument/2006/relationships/slide" Target="slides/slide10.xml"/><Relationship Id="rId58" Type="http://schemas.openxmlformats.org/officeDocument/2006/relationships/font" Target="fonts/Karla-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6be37663e_327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6be37663e_32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cd45da7b_8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cd45da7b_8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8cd45da7b_8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8cd45da7b_8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8cd45da7b_8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cd45da7b_8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6be37663e_327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6be37663e_32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be37663e_327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be37663e_32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cd45da7b_8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cd45da7b_8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6be37663e_327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6be37663e_32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6be37663e_39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6be37663e_39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8cd45da7b_216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8cd45da7b_21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6be37663e_38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6be37663e_3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8cd45da7b_216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8cd45da7b_21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8cd45da7b_216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8cd45da7b_21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6be37663e_38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6be37663e_3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8cd45da7b_216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8cd45da7b_21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6be37663e_38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6be37663e_3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cd45da7b_216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cd45da7b_21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8cd138d5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8cd138d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6be37663e_3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6be37663e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8cd45da7b_8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8cd45da7b_8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8cd45da7b_216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cd45da7b_216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6be37663e_39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6be37663e_3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8cd45da7b_889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8cd45da7b_88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8cd45da7b_216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8cd45da7b_21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8cd45da7b_216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8cd45da7b_216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cd45da7b_216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cd45da7b_21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8cd45da7b_8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8cd45da7b_8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8cd45da7b_80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8cd45da7b_8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8cd45da7b_8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8cd45da7b_8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8cd45da7b_889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8cd45da7b_88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be37663e_39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6be37663e_39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6be37663e_39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6be37663e_3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Phone Service : Whether the customer has a phone service or not (Yes, No)</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Multiple Lines: Whether the customer has multiple lines or not (Yes, No, No phone service)</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Internet Service: Customer’s internet service provider (DSL, Fiber optic, No)</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Online Security: Whether the customer has online security or not (Yes, No, No internet service)</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Online Backup: Whether the customer has online backup or not (Yes, No, No internet service)</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Device Protection: Whether the customer has device protection or not (Yes, No, No internet service)</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Tech Support:Whether the customer has tech support or not (Yes, No, No internet service)</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Streaming TV : Whether the customer has streaming TV or not (Yes, No, No internet service)</a:t>
            </a:r>
            <a:endParaRPr sz="1050">
              <a:solidFill>
                <a:srgbClr val="47494D"/>
              </a:solidFill>
            </a:endParaRPr>
          </a:p>
          <a:p>
            <a:pPr indent="0" lvl="0" marL="0" rtl="0" algn="l">
              <a:lnSpc>
                <a:spcPct val="137500"/>
              </a:lnSpc>
              <a:spcBef>
                <a:spcPts val="0"/>
              </a:spcBef>
              <a:spcAft>
                <a:spcPts val="0"/>
              </a:spcAft>
              <a:buClr>
                <a:schemeClr val="dk1"/>
              </a:buClr>
              <a:buSzPts val="1100"/>
              <a:buFont typeface="Arial"/>
              <a:buNone/>
            </a:pPr>
            <a:r>
              <a:rPr lang="en" sz="1050">
                <a:solidFill>
                  <a:srgbClr val="47494D"/>
                </a:solidFill>
              </a:rPr>
              <a:t>Streaming Movies : Whether the customer has streaming movies or not (Yes, No, No internet service</a:t>
            </a:r>
            <a:endParaRPr sz="1050">
              <a:solidFill>
                <a:srgbClr val="47494D"/>
              </a:solidFill>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cd45da7b_8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cd45da7b_8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8cd45da7b_8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8cd45da7b_8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2" name="Google Shape;12;p2"/>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3" name="Google Shape;13;p2"/>
          <p:cNvSpPr txBox="1"/>
          <p:nvPr/>
        </p:nvSpPr>
        <p:spPr>
          <a:xfrm>
            <a:off x="7450800" y="4859400"/>
            <a:ext cx="1693200" cy="28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Karla"/>
                <a:ea typeface="Karla"/>
                <a:cs typeface="Karla"/>
                <a:sym typeface="Karla"/>
              </a:rPr>
              <a:t>Group 9</a:t>
            </a:r>
            <a:endParaRPr>
              <a:latin typeface="Karla"/>
              <a:ea typeface="Karla"/>
              <a:cs typeface="Karla"/>
              <a:sym typeface="Karl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2" name="Shape 62"/>
        <p:cNvGrpSpPr/>
        <p:nvPr/>
      </p:nvGrpSpPr>
      <p:grpSpPr>
        <a:xfrm>
          <a:off x="0" y="0"/>
          <a:ext cx="0" cy="0"/>
          <a:chOff x="0" y="0"/>
          <a:chExt cx="0" cy="0"/>
        </a:xfrm>
      </p:grpSpPr>
      <p:sp>
        <p:nvSpPr>
          <p:cNvPr id="63" name="Google Shape;63;p11"/>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4" name="Google Shape;64;p11"/>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5" name="Google Shape;65;p11"/>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a:spcBef>
                <a:spcPts val="360"/>
              </a:spcBef>
              <a:spcAft>
                <a:spcPts val="0"/>
              </a:spcAft>
              <a:buSzPts val="2000"/>
              <a:buNone/>
              <a:defRPr/>
            </a:lvl1pPr>
          </a:lstStyle>
          <a:p/>
        </p:txBody>
      </p:sp>
      <p:sp>
        <p:nvSpPr>
          <p:cNvPr id="66" name="Google Shape;66;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
        <p:nvSpPr>
          <p:cNvPr id="68" name="Google Shape;68;p1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9" name="Google Shape;69;p1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70" name="Google Shape;70;p1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71" name="Shape 71"/>
        <p:cNvGrpSpPr/>
        <p:nvPr/>
      </p:nvGrpSpPr>
      <p:grpSpPr>
        <a:xfrm>
          <a:off x="0" y="0"/>
          <a:ext cx="0" cy="0"/>
          <a:chOff x="0" y="0"/>
          <a:chExt cx="0" cy="0"/>
        </a:xfrm>
      </p:grpSpPr>
      <p:sp>
        <p:nvSpPr>
          <p:cNvPr id="72" name="Google Shape;72;p1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6" name="Google Shape;16;p3"/>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7" name="Google Shape;17;p3"/>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 name="Google Shape;18;p3"/>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19" name="Shape 19"/>
        <p:cNvGrpSpPr/>
        <p:nvPr/>
      </p:nvGrpSpPr>
      <p:grpSpPr>
        <a:xfrm>
          <a:off x="0" y="0"/>
          <a:ext cx="0" cy="0"/>
          <a:chOff x="0" y="0"/>
          <a:chExt cx="0" cy="0"/>
        </a:xfrm>
      </p:grpSpPr>
      <p:sp>
        <p:nvSpPr>
          <p:cNvPr id="20" name="Google Shape;20;p4"/>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21" name="Google Shape;21;p4"/>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2" name="Google Shape;22;p4"/>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3" name="Google Shape;23;p4"/>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24" name="Google Shape;24;p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5" name="Shape 25"/>
        <p:cNvGrpSpPr/>
        <p:nvPr/>
      </p:nvGrpSpPr>
      <p:grpSpPr>
        <a:xfrm>
          <a:off x="0" y="0"/>
          <a:ext cx="0" cy="0"/>
          <a:chOff x="0" y="0"/>
          <a:chExt cx="0" cy="0"/>
        </a:xfrm>
      </p:grpSpPr>
      <p:sp>
        <p:nvSpPr>
          <p:cNvPr id="26" name="Google Shape;26;p5"/>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7" name="Google Shape;27;p5"/>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28" name="Google Shape;28;p5"/>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9" name="Google Shape;29;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0" name="Shape 30"/>
        <p:cNvGrpSpPr/>
        <p:nvPr/>
      </p:nvGrpSpPr>
      <p:grpSpPr>
        <a:xfrm>
          <a:off x="0" y="0"/>
          <a:ext cx="0" cy="0"/>
          <a:chOff x="0" y="0"/>
          <a:chExt cx="0" cy="0"/>
        </a:xfrm>
      </p:grpSpPr>
      <p:sp>
        <p:nvSpPr>
          <p:cNvPr id="31" name="Google Shape;31;p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2" name="Google Shape;32;p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3" name="Google Shape;33;p6"/>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4" name="Google Shape;34;p6"/>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
        <p:nvSpPr>
          <p:cNvPr id="35" name="Google Shape;35;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6" name="Shape 36"/>
        <p:cNvGrpSpPr/>
        <p:nvPr/>
      </p:nvGrpSpPr>
      <p:grpSpPr>
        <a:xfrm>
          <a:off x="0" y="0"/>
          <a:ext cx="0" cy="0"/>
          <a:chOff x="0" y="0"/>
          <a:chExt cx="0" cy="0"/>
        </a:xfrm>
      </p:grpSpPr>
      <p:sp>
        <p:nvSpPr>
          <p:cNvPr id="37" name="Google Shape;37;p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8" name="Google Shape;38;p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9" name="Google Shape;39;p7"/>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0" name="Google Shape;40;p7"/>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1" name="Google Shape;41;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2" name="Shape 42"/>
        <p:cNvGrpSpPr/>
        <p:nvPr/>
      </p:nvGrpSpPr>
      <p:grpSpPr>
        <a:xfrm>
          <a:off x="0" y="0"/>
          <a:ext cx="0" cy="0"/>
          <a:chOff x="0" y="0"/>
          <a:chExt cx="0" cy="0"/>
        </a:xfrm>
      </p:grpSpPr>
      <p:sp>
        <p:nvSpPr>
          <p:cNvPr id="43" name="Google Shape;43;p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4" name="Google Shape;44;p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5" name="Google Shape;45;p8"/>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6" name="Google Shape;46;p8"/>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7" name="Google Shape;47;p8"/>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8" name="Google Shape;48;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9" name="Shape 49"/>
        <p:cNvGrpSpPr/>
        <p:nvPr/>
      </p:nvGrpSpPr>
      <p:grpSpPr>
        <a:xfrm>
          <a:off x="0" y="0"/>
          <a:ext cx="0" cy="0"/>
          <a:chOff x="0" y="0"/>
          <a:chExt cx="0" cy="0"/>
        </a:xfrm>
      </p:grpSpPr>
      <p:sp>
        <p:nvSpPr>
          <p:cNvPr id="50" name="Google Shape;50;p9"/>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1" name="Google Shape;51;p9"/>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2" name="Google Shape;52;p9"/>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3" name="Google Shape;53;p9"/>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4" name="Google Shape;54;p9"/>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5" name="Google Shape;55;p9"/>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6" name="Google Shape;56;p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7" name="Shape 57"/>
        <p:cNvGrpSpPr/>
        <p:nvPr/>
      </p:nvGrpSpPr>
      <p:grpSpPr>
        <a:xfrm>
          <a:off x="0" y="0"/>
          <a:ext cx="0" cy="0"/>
          <a:chOff x="0" y="0"/>
          <a:chExt cx="0" cy="0"/>
        </a:xfrm>
      </p:grpSpPr>
      <p:sp>
        <p:nvSpPr>
          <p:cNvPr id="58" name="Google Shape;58;p10"/>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9" name="Google Shape;59;p10"/>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0" name="Google Shape;60;p10"/>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1" name="Google Shape;61;p1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8BC34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rgbClr val="FFFFFF"/>
                </a:solidFill>
                <a:latin typeface="Montserrat"/>
                <a:ea typeface="Montserrat"/>
                <a:cs typeface="Montserrat"/>
                <a:sym typeface="Montserrat"/>
              </a:defRPr>
            </a:lvl1pPr>
            <a:lvl2pPr lvl="1" algn="r">
              <a:buNone/>
              <a:defRPr b="1" sz="1300">
                <a:solidFill>
                  <a:srgbClr val="FFFFFF"/>
                </a:solidFill>
                <a:latin typeface="Montserrat"/>
                <a:ea typeface="Montserrat"/>
                <a:cs typeface="Montserrat"/>
                <a:sym typeface="Montserrat"/>
              </a:defRPr>
            </a:lvl2pPr>
            <a:lvl3pPr lvl="2" algn="r">
              <a:buNone/>
              <a:defRPr b="1" sz="1300">
                <a:solidFill>
                  <a:srgbClr val="FFFFFF"/>
                </a:solidFill>
                <a:latin typeface="Montserrat"/>
                <a:ea typeface="Montserrat"/>
                <a:cs typeface="Montserrat"/>
                <a:sym typeface="Montserrat"/>
              </a:defRPr>
            </a:lvl3pPr>
            <a:lvl4pPr lvl="3" algn="r">
              <a:buNone/>
              <a:defRPr b="1" sz="1300">
                <a:solidFill>
                  <a:srgbClr val="FFFFFF"/>
                </a:solidFill>
                <a:latin typeface="Montserrat"/>
                <a:ea typeface="Montserrat"/>
                <a:cs typeface="Montserrat"/>
                <a:sym typeface="Montserrat"/>
              </a:defRPr>
            </a:lvl4pPr>
            <a:lvl5pPr lvl="4" algn="r">
              <a:buNone/>
              <a:defRPr b="1" sz="1300">
                <a:solidFill>
                  <a:srgbClr val="FFFFFF"/>
                </a:solidFill>
                <a:latin typeface="Montserrat"/>
                <a:ea typeface="Montserrat"/>
                <a:cs typeface="Montserrat"/>
                <a:sym typeface="Montserrat"/>
              </a:defRPr>
            </a:lvl5pPr>
            <a:lvl6pPr lvl="5" algn="r">
              <a:buNone/>
              <a:defRPr b="1" sz="1300">
                <a:solidFill>
                  <a:srgbClr val="FFFFFF"/>
                </a:solidFill>
                <a:latin typeface="Montserrat"/>
                <a:ea typeface="Montserrat"/>
                <a:cs typeface="Montserrat"/>
                <a:sym typeface="Montserrat"/>
              </a:defRPr>
            </a:lvl6pPr>
            <a:lvl7pPr lvl="6" algn="r">
              <a:buNone/>
              <a:defRPr b="1" sz="1300">
                <a:solidFill>
                  <a:srgbClr val="FFFFFF"/>
                </a:solidFill>
                <a:latin typeface="Montserrat"/>
                <a:ea typeface="Montserrat"/>
                <a:cs typeface="Montserrat"/>
                <a:sym typeface="Montserrat"/>
              </a:defRPr>
            </a:lvl7pPr>
            <a:lvl8pPr lvl="7" algn="r">
              <a:buNone/>
              <a:defRPr b="1" sz="1300">
                <a:solidFill>
                  <a:srgbClr val="FFFFFF"/>
                </a:solidFill>
                <a:latin typeface="Montserrat"/>
                <a:ea typeface="Montserrat"/>
                <a:cs typeface="Montserrat"/>
                <a:sym typeface="Montserrat"/>
              </a:defRPr>
            </a:lvl8pPr>
            <a:lvl9pPr lvl="8" algn="r">
              <a:buNone/>
              <a:defRPr b="1"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28.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7.png"/><Relationship Id="rId5" Type="http://schemas.openxmlformats.org/officeDocument/2006/relationships/image" Target="../media/image46.png"/><Relationship Id="rId6" Type="http://schemas.openxmlformats.org/officeDocument/2006/relationships/image" Target="../media/image52.png"/><Relationship Id="rId7" Type="http://schemas.openxmlformats.org/officeDocument/2006/relationships/image" Target="../media/image50.png"/><Relationship Id="rId8"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BCD4"/>
        </a:solidFill>
      </p:bgPr>
    </p:bg>
    <p:spTree>
      <p:nvGrpSpPr>
        <p:cNvPr id="76" name="Shape 76"/>
        <p:cNvGrpSpPr/>
        <p:nvPr/>
      </p:nvGrpSpPr>
      <p:grpSpPr>
        <a:xfrm>
          <a:off x="0" y="0"/>
          <a:ext cx="0" cy="0"/>
          <a:chOff x="0" y="0"/>
          <a:chExt cx="0" cy="0"/>
        </a:xfrm>
      </p:grpSpPr>
      <p:sp>
        <p:nvSpPr>
          <p:cNvPr id="77" name="Google Shape;77;p14"/>
          <p:cNvSpPr txBox="1"/>
          <p:nvPr>
            <p:ph type="ctrTitle"/>
          </p:nvPr>
        </p:nvSpPr>
        <p:spPr>
          <a:xfrm>
            <a:off x="648300" y="1888625"/>
            <a:ext cx="5409300" cy="246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rgbClr val="00BCD4"/>
              </a:solidFill>
            </a:endParaRPr>
          </a:p>
          <a:p>
            <a:pPr indent="0" lvl="0" marL="0" rtl="0" algn="l">
              <a:spcBef>
                <a:spcPts val="0"/>
              </a:spcBef>
              <a:spcAft>
                <a:spcPts val="0"/>
              </a:spcAft>
              <a:buNone/>
            </a:pPr>
            <a:r>
              <a:t/>
            </a:r>
            <a:endParaRPr>
              <a:solidFill>
                <a:srgbClr val="00BCD4"/>
              </a:solidFill>
            </a:endParaRPr>
          </a:p>
          <a:p>
            <a:pPr indent="0" lvl="0" marL="0" rtl="0" algn="l">
              <a:spcBef>
                <a:spcPts val="0"/>
              </a:spcBef>
              <a:spcAft>
                <a:spcPts val="0"/>
              </a:spcAft>
              <a:buNone/>
            </a:pPr>
            <a:r>
              <a:rPr lang="en">
                <a:solidFill>
                  <a:srgbClr val="00BCD4"/>
                </a:solidFill>
              </a:rPr>
              <a:t>CHURN</a:t>
            </a:r>
            <a:r>
              <a:rPr lang="en"/>
              <a:t> PREDICTION</a:t>
            </a:r>
            <a:endParaRPr/>
          </a:p>
        </p:txBody>
      </p:sp>
      <p:grpSp>
        <p:nvGrpSpPr>
          <p:cNvPr id="78" name="Google Shape;78;p14"/>
          <p:cNvGrpSpPr/>
          <p:nvPr/>
        </p:nvGrpSpPr>
        <p:grpSpPr>
          <a:xfrm>
            <a:off x="809895" y="1494729"/>
            <a:ext cx="502625" cy="446586"/>
            <a:chOff x="5292575" y="3681900"/>
            <a:chExt cx="420150" cy="373275"/>
          </a:xfrm>
        </p:grpSpPr>
        <p:sp>
          <p:nvSpPr>
            <p:cNvPr id="79" name="Google Shape;79;p14"/>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4"/>
          <p:cNvSpPr txBox="1"/>
          <p:nvPr/>
        </p:nvSpPr>
        <p:spPr>
          <a:xfrm>
            <a:off x="5512100" y="862950"/>
            <a:ext cx="3312300" cy="3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Karla"/>
                <a:ea typeface="Karla"/>
                <a:cs typeface="Karla"/>
                <a:sym typeface="Karla"/>
              </a:rPr>
              <a:t>Group- 9</a:t>
            </a:r>
            <a:endParaRPr sz="2400">
              <a:latin typeface="Karla"/>
              <a:ea typeface="Karla"/>
              <a:cs typeface="Karla"/>
              <a:sym typeface="Karla"/>
            </a:endParaRPr>
          </a:p>
          <a:p>
            <a:pPr indent="0" lvl="0" marL="0" rtl="0" algn="l">
              <a:spcBef>
                <a:spcPts val="0"/>
              </a:spcBef>
              <a:spcAft>
                <a:spcPts val="0"/>
              </a:spcAft>
              <a:buNone/>
            </a:pPr>
            <a:r>
              <a:t/>
            </a:r>
            <a:endParaRPr sz="2400">
              <a:latin typeface="Karla"/>
              <a:ea typeface="Karla"/>
              <a:cs typeface="Karla"/>
              <a:sym typeface="Karla"/>
            </a:endParaRPr>
          </a:p>
          <a:p>
            <a:pPr indent="0" lvl="0" marL="0" rtl="0" algn="l">
              <a:lnSpc>
                <a:spcPct val="115000"/>
              </a:lnSpc>
              <a:spcBef>
                <a:spcPts val="0"/>
              </a:spcBef>
              <a:spcAft>
                <a:spcPts val="0"/>
              </a:spcAft>
              <a:buNone/>
            </a:pPr>
            <a:r>
              <a:rPr lang="en" sz="2400">
                <a:solidFill>
                  <a:schemeClr val="dk1"/>
                </a:solidFill>
              </a:rPr>
              <a:t>Ashwin Kondapalli</a:t>
            </a:r>
            <a:endParaRPr sz="2400">
              <a:solidFill>
                <a:schemeClr val="dk1"/>
              </a:solidFill>
            </a:endParaRPr>
          </a:p>
          <a:p>
            <a:pPr indent="0" lvl="0" marL="0" rtl="0" algn="l">
              <a:lnSpc>
                <a:spcPct val="115000"/>
              </a:lnSpc>
              <a:spcBef>
                <a:spcPts val="0"/>
              </a:spcBef>
              <a:spcAft>
                <a:spcPts val="0"/>
              </a:spcAft>
              <a:buNone/>
            </a:pPr>
            <a:r>
              <a:rPr lang="en" sz="2400">
                <a:solidFill>
                  <a:schemeClr val="dk1"/>
                </a:solidFill>
              </a:rPr>
              <a:t>Ishan Jain</a:t>
            </a:r>
            <a:endParaRPr sz="2400">
              <a:solidFill>
                <a:schemeClr val="dk1"/>
              </a:solidFill>
            </a:endParaRPr>
          </a:p>
          <a:p>
            <a:pPr indent="0" lvl="0" marL="0" rtl="0" algn="l">
              <a:lnSpc>
                <a:spcPct val="115000"/>
              </a:lnSpc>
              <a:spcBef>
                <a:spcPts val="0"/>
              </a:spcBef>
              <a:spcAft>
                <a:spcPts val="0"/>
              </a:spcAft>
              <a:buNone/>
            </a:pPr>
            <a:r>
              <a:rPr lang="en" sz="2400">
                <a:solidFill>
                  <a:schemeClr val="dk1"/>
                </a:solidFill>
              </a:rPr>
              <a:t>Pragati Mishra</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Vaibhav Shrivastava</a:t>
            </a:r>
            <a:endParaRPr sz="2400">
              <a:solidFill>
                <a:schemeClr val="dk1"/>
              </a:solidFill>
            </a:endParaRPr>
          </a:p>
          <a:p>
            <a:pPr indent="0" lvl="0" marL="0" rtl="0" algn="l">
              <a:spcBef>
                <a:spcPts val="0"/>
              </a:spcBef>
              <a:spcAft>
                <a:spcPts val="0"/>
              </a:spcAft>
              <a:buNone/>
            </a:pPr>
            <a:r>
              <a:t/>
            </a:r>
            <a:endParaRPr sz="2400">
              <a:latin typeface="Karla"/>
              <a:ea typeface="Karla"/>
              <a:cs typeface="Karla"/>
              <a:sym typeface="Karla"/>
            </a:endParaRPr>
          </a:p>
          <a:p>
            <a:pPr indent="0" lvl="0" marL="0" rtl="0" algn="l">
              <a:spcBef>
                <a:spcPts val="0"/>
              </a:spcBef>
              <a:spcAft>
                <a:spcPts val="0"/>
              </a:spcAft>
              <a:buNone/>
            </a:pPr>
            <a:r>
              <a:t/>
            </a:r>
            <a:endParaRPr sz="2400">
              <a:latin typeface="Karla"/>
              <a:ea typeface="Karla"/>
              <a:cs typeface="Karla"/>
              <a:sym typeface="Karla"/>
            </a:endParaRPr>
          </a:p>
        </p:txBody>
      </p:sp>
      <p:pic>
        <p:nvPicPr>
          <p:cNvPr id="87" name="Google Shape;87;p14"/>
          <p:cNvPicPr preferRelativeResize="0"/>
          <p:nvPr/>
        </p:nvPicPr>
        <p:blipFill rotWithShape="1">
          <a:blip r:embed="rId3">
            <a:alphaModFix/>
          </a:blip>
          <a:srcRect b="15647" l="6793" r="8187" t="22136"/>
          <a:stretch/>
        </p:blipFill>
        <p:spPr>
          <a:xfrm>
            <a:off x="371700" y="582650"/>
            <a:ext cx="3927951" cy="1637500"/>
          </a:xfrm>
          <a:prstGeom prst="rect">
            <a:avLst/>
          </a:prstGeom>
          <a:noFill/>
          <a:ln>
            <a:noFill/>
          </a:ln>
        </p:spPr>
      </p:pic>
      <p:sp>
        <p:nvSpPr>
          <p:cNvPr id="88" name="Google Shape;88;p14"/>
          <p:cNvSpPr txBox="1"/>
          <p:nvPr/>
        </p:nvSpPr>
        <p:spPr>
          <a:xfrm>
            <a:off x="1087075" y="1761475"/>
            <a:ext cx="2788200" cy="5781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0000"/>
                </a:solidFill>
                <a:latin typeface="Montserrat"/>
                <a:ea typeface="Montserrat"/>
                <a:cs typeface="Montserrat"/>
                <a:sym typeface="Montserrat"/>
              </a:rPr>
              <a:t>Mobile</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3"/>
          <p:cNvPicPr preferRelativeResize="0"/>
          <p:nvPr/>
        </p:nvPicPr>
        <p:blipFill>
          <a:blip r:embed="rId3">
            <a:alphaModFix/>
          </a:blip>
          <a:stretch>
            <a:fillRect/>
          </a:stretch>
        </p:blipFill>
        <p:spPr>
          <a:xfrm>
            <a:off x="529300" y="973550"/>
            <a:ext cx="6166125" cy="3963925"/>
          </a:xfrm>
          <a:prstGeom prst="rect">
            <a:avLst/>
          </a:prstGeom>
          <a:noFill/>
          <a:ln>
            <a:noFill/>
          </a:ln>
        </p:spPr>
      </p:pic>
      <p:sp>
        <p:nvSpPr>
          <p:cNvPr id="190" name="Google Shape;190;p23"/>
          <p:cNvSpPr txBox="1"/>
          <p:nvPr/>
        </p:nvSpPr>
        <p:spPr>
          <a:xfrm>
            <a:off x="544975" y="144675"/>
            <a:ext cx="67425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Karla"/>
                <a:ea typeface="Karla"/>
                <a:cs typeface="Karla"/>
                <a:sym typeface="Karla"/>
              </a:rPr>
              <a:t>Distribution of </a:t>
            </a:r>
            <a:r>
              <a:rPr b="1" lang="en" sz="2400">
                <a:solidFill>
                  <a:srgbClr val="666666"/>
                </a:solidFill>
                <a:latin typeface="Karla"/>
                <a:ea typeface="Karla"/>
                <a:cs typeface="Karla"/>
                <a:sym typeface="Karla"/>
              </a:rPr>
              <a:t>Customers by their Tenure</a:t>
            </a:r>
            <a:endParaRPr b="1" sz="2400">
              <a:solidFill>
                <a:srgbClr val="666666"/>
              </a:solidFill>
              <a:latin typeface="Karla"/>
              <a:ea typeface="Karla"/>
              <a:cs typeface="Karla"/>
              <a:sym typeface="Karla"/>
            </a:endParaRPr>
          </a:p>
        </p:txBody>
      </p:sp>
      <p:sp>
        <p:nvSpPr>
          <p:cNvPr id="191" name="Google Shape;191;p23"/>
          <p:cNvSpPr/>
          <p:nvPr/>
        </p:nvSpPr>
        <p:spPr>
          <a:xfrm>
            <a:off x="622100" y="1682200"/>
            <a:ext cx="1810800" cy="263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97" name="Google Shape;197;p24"/>
          <p:cNvGrpSpPr/>
          <p:nvPr/>
        </p:nvGrpSpPr>
        <p:grpSpPr>
          <a:xfrm>
            <a:off x="194300" y="745125"/>
            <a:ext cx="3162751" cy="2036075"/>
            <a:chOff x="264600" y="1347875"/>
            <a:chExt cx="3162751" cy="2036075"/>
          </a:xfrm>
        </p:grpSpPr>
        <p:pic>
          <p:nvPicPr>
            <p:cNvPr id="198" name="Google Shape;198;p24"/>
            <p:cNvPicPr preferRelativeResize="0"/>
            <p:nvPr/>
          </p:nvPicPr>
          <p:blipFill>
            <a:blip r:embed="rId3">
              <a:alphaModFix/>
            </a:blip>
            <a:stretch>
              <a:fillRect/>
            </a:stretch>
          </p:blipFill>
          <p:spPr>
            <a:xfrm>
              <a:off x="264600" y="1347875"/>
              <a:ext cx="3162751" cy="2036075"/>
            </a:xfrm>
            <a:prstGeom prst="rect">
              <a:avLst/>
            </a:prstGeom>
            <a:noFill/>
            <a:ln>
              <a:noFill/>
            </a:ln>
          </p:spPr>
        </p:pic>
        <p:sp>
          <p:nvSpPr>
            <p:cNvPr id="199" name="Google Shape;199;p24"/>
            <p:cNvSpPr/>
            <p:nvPr/>
          </p:nvSpPr>
          <p:spPr>
            <a:xfrm>
              <a:off x="733350" y="1496850"/>
              <a:ext cx="823800" cy="1687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24"/>
          <p:cNvGrpSpPr/>
          <p:nvPr/>
        </p:nvGrpSpPr>
        <p:grpSpPr>
          <a:xfrm>
            <a:off x="3357051" y="963100"/>
            <a:ext cx="5574274" cy="3495420"/>
            <a:chOff x="3357051" y="1254425"/>
            <a:chExt cx="5574274" cy="3495420"/>
          </a:xfrm>
        </p:grpSpPr>
        <p:pic>
          <p:nvPicPr>
            <p:cNvPr id="201" name="Google Shape;201;p24"/>
            <p:cNvPicPr preferRelativeResize="0"/>
            <p:nvPr/>
          </p:nvPicPr>
          <p:blipFill>
            <a:blip r:embed="rId4">
              <a:alphaModFix/>
            </a:blip>
            <a:stretch>
              <a:fillRect/>
            </a:stretch>
          </p:blipFill>
          <p:spPr>
            <a:xfrm>
              <a:off x="3357051" y="1254425"/>
              <a:ext cx="5574274" cy="3495420"/>
            </a:xfrm>
            <a:prstGeom prst="rect">
              <a:avLst/>
            </a:prstGeom>
            <a:noFill/>
            <a:ln>
              <a:noFill/>
            </a:ln>
          </p:spPr>
        </p:pic>
        <p:sp>
          <p:nvSpPr>
            <p:cNvPr id="202" name="Google Shape;202;p24"/>
            <p:cNvSpPr/>
            <p:nvPr/>
          </p:nvSpPr>
          <p:spPr>
            <a:xfrm>
              <a:off x="3897800" y="1254425"/>
              <a:ext cx="936000" cy="2434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4"/>
          <p:cNvSpPr txBox="1"/>
          <p:nvPr/>
        </p:nvSpPr>
        <p:spPr>
          <a:xfrm>
            <a:off x="544975" y="144675"/>
            <a:ext cx="6115500" cy="5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66666"/>
                </a:solidFill>
                <a:latin typeface="Karla"/>
                <a:ea typeface="Karla"/>
                <a:cs typeface="Karla"/>
                <a:sym typeface="Karla"/>
              </a:rPr>
              <a:t>Number of Customers by Contract Type</a:t>
            </a:r>
            <a:endParaRPr b="1" sz="2400">
              <a:solidFill>
                <a:srgbClr val="666666"/>
              </a:solidFill>
              <a:latin typeface="Karla"/>
              <a:ea typeface="Karla"/>
              <a:cs typeface="Karla"/>
              <a:sym typeface="Karla"/>
            </a:endParaRPr>
          </a:p>
        </p:txBody>
      </p:sp>
      <p:sp>
        <p:nvSpPr>
          <p:cNvPr id="204" name="Google Shape;204;p24"/>
          <p:cNvSpPr txBox="1"/>
          <p:nvPr/>
        </p:nvSpPr>
        <p:spPr>
          <a:xfrm>
            <a:off x="422925" y="4617725"/>
            <a:ext cx="801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Observation:</a:t>
            </a:r>
            <a:r>
              <a:rPr lang="en">
                <a:latin typeface="Karla"/>
                <a:ea typeface="Karla"/>
                <a:cs typeface="Karla"/>
                <a:sym typeface="Karla"/>
              </a:rPr>
              <a:t> </a:t>
            </a:r>
            <a:r>
              <a:rPr lang="en">
                <a:latin typeface="Karla"/>
                <a:ea typeface="Karla"/>
                <a:cs typeface="Karla"/>
                <a:sym typeface="Karla"/>
              </a:rPr>
              <a:t>Among</a:t>
            </a:r>
            <a:r>
              <a:rPr lang="en">
                <a:latin typeface="Karla"/>
                <a:ea typeface="Karla"/>
                <a:cs typeface="Karla"/>
                <a:sym typeface="Karla"/>
              </a:rPr>
              <a:t> the contract type, month-to-month contract type has highest attrition rate</a:t>
            </a:r>
            <a:endParaRPr>
              <a:latin typeface="Karla"/>
              <a:ea typeface="Karla"/>
              <a:cs typeface="Karla"/>
              <a:sym typeface="Karl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25"/>
          <p:cNvPicPr preferRelativeResize="0"/>
          <p:nvPr/>
        </p:nvPicPr>
        <p:blipFill>
          <a:blip r:embed="rId3">
            <a:alphaModFix/>
          </a:blip>
          <a:stretch>
            <a:fillRect/>
          </a:stretch>
        </p:blipFill>
        <p:spPr>
          <a:xfrm>
            <a:off x="895800" y="1145223"/>
            <a:ext cx="3660900" cy="3660900"/>
          </a:xfrm>
          <a:prstGeom prst="rect">
            <a:avLst/>
          </a:prstGeom>
          <a:noFill/>
          <a:ln>
            <a:noFill/>
          </a:ln>
        </p:spPr>
      </p:pic>
      <p:sp>
        <p:nvSpPr>
          <p:cNvPr id="211" name="Google Shape;211;p25"/>
          <p:cNvSpPr txBox="1"/>
          <p:nvPr/>
        </p:nvSpPr>
        <p:spPr>
          <a:xfrm>
            <a:off x="200925" y="170800"/>
            <a:ext cx="5244000" cy="4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666666"/>
                </a:solidFill>
                <a:latin typeface="Karla"/>
                <a:ea typeface="Karla"/>
                <a:cs typeface="Karla"/>
                <a:sym typeface="Karla"/>
              </a:rPr>
              <a:t>Monthly</a:t>
            </a:r>
            <a:r>
              <a:rPr b="1" lang="en" sz="1800">
                <a:solidFill>
                  <a:srgbClr val="666666"/>
                </a:solidFill>
                <a:latin typeface="Karla"/>
                <a:ea typeface="Karla"/>
                <a:cs typeface="Karla"/>
                <a:sym typeface="Karla"/>
              </a:rPr>
              <a:t> </a:t>
            </a:r>
            <a:r>
              <a:rPr b="1" lang="en" sz="2400">
                <a:solidFill>
                  <a:srgbClr val="666666"/>
                </a:solidFill>
                <a:latin typeface="Karla"/>
                <a:ea typeface="Karla"/>
                <a:cs typeface="Karla"/>
                <a:sym typeface="Karla"/>
              </a:rPr>
              <a:t>charges for Chur</a:t>
            </a:r>
            <a:r>
              <a:rPr b="1" lang="en" sz="2400">
                <a:solidFill>
                  <a:srgbClr val="666666"/>
                </a:solidFill>
                <a:latin typeface="Karla"/>
                <a:ea typeface="Karla"/>
                <a:cs typeface="Karla"/>
                <a:sym typeface="Karla"/>
              </a:rPr>
              <a:t>n</a:t>
            </a:r>
            <a:endParaRPr b="1" sz="2400">
              <a:solidFill>
                <a:srgbClr val="666666"/>
              </a:solidFill>
              <a:latin typeface="Karla"/>
              <a:ea typeface="Karla"/>
              <a:cs typeface="Karla"/>
              <a:sym typeface="Karla"/>
            </a:endParaRPr>
          </a:p>
        </p:txBody>
      </p:sp>
      <p:sp>
        <p:nvSpPr>
          <p:cNvPr id="212" name="Google Shape;212;p25"/>
          <p:cNvSpPr txBox="1"/>
          <p:nvPr/>
        </p:nvSpPr>
        <p:spPr>
          <a:xfrm>
            <a:off x="422925" y="4617725"/>
            <a:ext cx="801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Observation:</a:t>
            </a:r>
            <a:r>
              <a:rPr lang="en">
                <a:latin typeface="Karla"/>
                <a:ea typeface="Karla"/>
                <a:cs typeface="Karla"/>
                <a:sym typeface="Karla"/>
              </a:rPr>
              <a:t> Median of distribution of monthly charges for attrition is higher as compared to that of with no attrition.</a:t>
            </a:r>
            <a:endParaRPr>
              <a:latin typeface="Karla"/>
              <a:ea typeface="Karla"/>
              <a:cs typeface="Karla"/>
              <a:sym typeface="Karl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26"/>
          <p:cNvPicPr preferRelativeResize="0"/>
          <p:nvPr/>
        </p:nvPicPr>
        <p:blipFill>
          <a:blip r:embed="rId3">
            <a:alphaModFix/>
          </a:blip>
          <a:stretch>
            <a:fillRect/>
          </a:stretch>
        </p:blipFill>
        <p:spPr>
          <a:xfrm>
            <a:off x="535975" y="1050350"/>
            <a:ext cx="5772150" cy="3619500"/>
          </a:xfrm>
          <a:prstGeom prst="rect">
            <a:avLst/>
          </a:prstGeom>
          <a:noFill/>
          <a:ln>
            <a:noFill/>
          </a:ln>
        </p:spPr>
      </p:pic>
      <p:sp>
        <p:nvSpPr>
          <p:cNvPr id="219" name="Google Shape;219;p26"/>
          <p:cNvSpPr txBox="1"/>
          <p:nvPr/>
        </p:nvSpPr>
        <p:spPr>
          <a:xfrm>
            <a:off x="1048500" y="185350"/>
            <a:ext cx="4977000" cy="7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66666"/>
                </a:solidFill>
                <a:latin typeface="Karla"/>
                <a:ea typeface="Karla"/>
                <a:cs typeface="Karla"/>
                <a:sym typeface="Karla"/>
              </a:rPr>
              <a:t>Fiber optic Internet Service with Churn rate</a:t>
            </a:r>
            <a:endParaRPr b="1">
              <a:solidFill>
                <a:srgbClr val="666666"/>
              </a:solidFill>
              <a:latin typeface="Karla"/>
              <a:ea typeface="Karla"/>
              <a:cs typeface="Karla"/>
              <a:sym typeface="Karla"/>
            </a:endParaRPr>
          </a:p>
        </p:txBody>
      </p:sp>
      <p:sp>
        <p:nvSpPr>
          <p:cNvPr id="220" name="Google Shape;220;p26"/>
          <p:cNvSpPr txBox="1"/>
          <p:nvPr/>
        </p:nvSpPr>
        <p:spPr>
          <a:xfrm>
            <a:off x="422925" y="4617725"/>
            <a:ext cx="801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Observation:</a:t>
            </a:r>
            <a:r>
              <a:rPr lang="en">
                <a:latin typeface="Karla"/>
                <a:ea typeface="Karla"/>
                <a:cs typeface="Karla"/>
                <a:sym typeface="Karla"/>
              </a:rPr>
              <a:t> Fiber optic internet service has highest attrition rate.</a:t>
            </a:r>
            <a:endParaRPr>
              <a:latin typeface="Karla"/>
              <a:ea typeface="Karla"/>
              <a:cs typeface="Karla"/>
              <a:sym typeface="Karl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27"/>
          <p:cNvSpPr txBox="1"/>
          <p:nvPr/>
        </p:nvSpPr>
        <p:spPr>
          <a:xfrm>
            <a:off x="1296950" y="332550"/>
            <a:ext cx="51990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Karla"/>
                <a:ea typeface="Karla"/>
                <a:cs typeface="Karla"/>
                <a:sym typeface="Karla"/>
              </a:rPr>
              <a:t>Summary of EDA</a:t>
            </a:r>
            <a:endParaRPr b="1" sz="2400">
              <a:solidFill>
                <a:srgbClr val="666666"/>
              </a:solidFill>
              <a:latin typeface="Karla"/>
              <a:ea typeface="Karla"/>
              <a:cs typeface="Karla"/>
              <a:sym typeface="Karla"/>
            </a:endParaRPr>
          </a:p>
        </p:txBody>
      </p:sp>
      <p:sp>
        <p:nvSpPr>
          <p:cNvPr id="227" name="Google Shape;227;p27"/>
          <p:cNvSpPr txBox="1"/>
          <p:nvPr/>
        </p:nvSpPr>
        <p:spPr>
          <a:xfrm>
            <a:off x="684450" y="1030975"/>
            <a:ext cx="6291000" cy="234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Senior citizen has higher churn rate</a:t>
            </a:r>
            <a:endParaRPr sz="1800">
              <a:latin typeface="Karla"/>
              <a:ea typeface="Karla"/>
              <a:cs typeface="Karla"/>
              <a:sym typeface="Karla"/>
            </a:endParaRPr>
          </a:p>
          <a:p>
            <a:pPr indent="0" lvl="0" marL="457200" rtl="0" algn="l">
              <a:spcBef>
                <a:spcPts val="0"/>
              </a:spcBef>
              <a:spcAft>
                <a:spcPts val="0"/>
              </a:spcAft>
              <a:buNone/>
            </a:pPr>
            <a:r>
              <a:t/>
            </a:r>
            <a:endParaRPr sz="1800">
              <a:latin typeface="Karla"/>
              <a:ea typeface="Karla"/>
              <a:cs typeface="Karla"/>
              <a:sym typeface="Karla"/>
            </a:endParaRPr>
          </a:p>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Churn rate is higher in initial period of tenure</a:t>
            </a:r>
            <a:endParaRPr sz="1800">
              <a:latin typeface="Karla"/>
              <a:ea typeface="Karla"/>
              <a:cs typeface="Karla"/>
              <a:sym typeface="Karla"/>
            </a:endParaRPr>
          </a:p>
          <a:p>
            <a:pPr indent="0" lvl="0" marL="457200" rtl="0" algn="l">
              <a:spcBef>
                <a:spcPts val="0"/>
              </a:spcBef>
              <a:spcAft>
                <a:spcPts val="0"/>
              </a:spcAft>
              <a:buNone/>
            </a:pPr>
            <a:r>
              <a:t/>
            </a:r>
            <a:endParaRPr sz="1800">
              <a:latin typeface="Karla"/>
              <a:ea typeface="Karla"/>
              <a:cs typeface="Karla"/>
              <a:sym typeface="Karla"/>
            </a:endParaRPr>
          </a:p>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Month-to month contract has highest churn rate</a:t>
            </a:r>
            <a:endParaRPr sz="1800">
              <a:latin typeface="Karla"/>
              <a:ea typeface="Karla"/>
              <a:cs typeface="Karla"/>
              <a:sym typeface="Karla"/>
            </a:endParaRPr>
          </a:p>
          <a:p>
            <a:pPr indent="0" lvl="0" marL="457200" rtl="0" algn="l">
              <a:spcBef>
                <a:spcPts val="0"/>
              </a:spcBef>
              <a:spcAft>
                <a:spcPts val="0"/>
              </a:spcAft>
              <a:buNone/>
            </a:pPr>
            <a:r>
              <a:t/>
            </a:r>
            <a:endParaRPr sz="1800">
              <a:latin typeface="Karla"/>
              <a:ea typeface="Karla"/>
              <a:cs typeface="Karla"/>
              <a:sym typeface="Karla"/>
            </a:endParaRPr>
          </a:p>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Fiber optics customer churn more frequently than other group customer.</a:t>
            </a:r>
            <a:endParaRPr sz="1800">
              <a:latin typeface="Karla"/>
              <a:ea typeface="Karla"/>
              <a:cs typeface="Karla"/>
              <a:sym typeface="Karla"/>
            </a:endParaRPr>
          </a:p>
          <a:p>
            <a:pPr indent="0" lvl="0" marL="0" rtl="0" algn="l">
              <a:spcBef>
                <a:spcPts val="0"/>
              </a:spcBef>
              <a:spcAft>
                <a:spcPts val="0"/>
              </a:spcAft>
              <a:buNone/>
            </a:pPr>
            <a:r>
              <a:t/>
            </a:r>
            <a:endParaRPr sz="1800">
              <a:latin typeface="Karla"/>
              <a:ea typeface="Karla"/>
              <a:cs typeface="Karla"/>
              <a:sym typeface="Karla"/>
            </a:endParaRPr>
          </a:p>
        </p:txBody>
      </p:sp>
      <p:pic>
        <p:nvPicPr>
          <p:cNvPr id="228" name="Google Shape;228;p27"/>
          <p:cNvPicPr preferRelativeResize="0"/>
          <p:nvPr/>
        </p:nvPicPr>
        <p:blipFill rotWithShape="1">
          <a:blip r:embed="rId3">
            <a:alphaModFix/>
          </a:blip>
          <a:srcRect b="74937" l="19317" r="12710" t="6332"/>
          <a:stretch/>
        </p:blipFill>
        <p:spPr>
          <a:xfrm>
            <a:off x="1970100" y="3512750"/>
            <a:ext cx="3852693" cy="149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500"/>
                                        <p:tgtEl>
                                          <p:spTgt spid="228"/>
                                        </p:tgtEl>
                                      </p:cBhvr>
                                    </p:animEffect>
                                    <p:set>
                                      <p:cBhvr>
                                        <p:cTn dur="1" fill="hold">
                                          <p:stCondLst>
                                            <p:cond delay="2500"/>
                                          </p:stCondLst>
                                        </p:cTn>
                                        <p:tgtEl>
                                          <p:spTgt spid="2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28"/>
          <p:cNvPicPr preferRelativeResize="0"/>
          <p:nvPr/>
        </p:nvPicPr>
        <p:blipFill rotWithShape="1">
          <a:blip r:embed="rId3">
            <a:alphaModFix/>
          </a:blip>
          <a:srcRect b="25957" l="53963" r="4554" t="28447"/>
          <a:stretch/>
        </p:blipFill>
        <p:spPr>
          <a:xfrm>
            <a:off x="401875" y="1026600"/>
            <a:ext cx="7333501" cy="3375400"/>
          </a:xfrm>
          <a:prstGeom prst="rect">
            <a:avLst/>
          </a:prstGeom>
          <a:noFill/>
          <a:ln>
            <a:noFill/>
          </a:ln>
        </p:spPr>
      </p:pic>
      <p:sp>
        <p:nvSpPr>
          <p:cNvPr id="235" name="Google Shape;235;p28"/>
          <p:cNvSpPr txBox="1"/>
          <p:nvPr/>
        </p:nvSpPr>
        <p:spPr>
          <a:xfrm>
            <a:off x="1466700" y="351600"/>
            <a:ext cx="38676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B5394"/>
                </a:solidFill>
              </a:rPr>
              <a:t>Beginning of...</a:t>
            </a:r>
            <a:endParaRPr b="1" sz="3000">
              <a:solidFill>
                <a:srgbClr val="0B539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29"/>
          <p:cNvSpPr txBox="1"/>
          <p:nvPr/>
        </p:nvSpPr>
        <p:spPr>
          <a:xfrm>
            <a:off x="902000" y="217950"/>
            <a:ext cx="50214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Karla"/>
                <a:ea typeface="Karla"/>
                <a:cs typeface="Karla"/>
                <a:sym typeface="Karla"/>
              </a:rPr>
              <a:t>Predictive Modeling Approach</a:t>
            </a:r>
            <a:endParaRPr b="1" sz="1800">
              <a:solidFill>
                <a:srgbClr val="666666"/>
              </a:solidFill>
              <a:latin typeface="Karla"/>
              <a:ea typeface="Karla"/>
              <a:cs typeface="Karla"/>
              <a:sym typeface="Karla"/>
            </a:endParaRPr>
          </a:p>
        </p:txBody>
      </p:sp>
      <p:sp>
        <p:nvSpPr>
          <p:cNvPr id="242" name="Google Shape;242;p29"/>
          <p:cNvSpPr/>
          <p:nvPr/>
        </p:nvSpPr>
        <p:spPr>
          <a:xfrm>
            <a:off x="566675"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1</a:t>
            </a:r>
            <a:endParaRPr/>
          </a:p>
        </p:txBody>
      </p:sp>
      <p:sp>
        <p:nvSpPr>
          <p:cNvPr id="243" name="Google Shape;243;p29"/>
          <p:cNvSpPr/>
          <p:nvPr/>
        </p:nvSpPr>
        <p:spPr>
          <a:xfrm>
            <a:off x="2331850" y="1159475"/>
            <a:ext cx="548700" cy="496800"/>
          </a:xfrm>
          <a:prstGeom prst="ellipse">
            <a:avLst/>
          </a:prstGeom>
          <a:solidFill>
            <a:srgbClr val="F4CCCC"/>
          </a:solid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a:t>
            </a:r>
            <a:r>
              <a:rPr lang="en"/>
              <a:t>2</a:t>
            </a:r>
            <a:endParaRPr b="1"/>
          </a:p>
        </p:txBody>
      </p:sp>
      <p:sp>
        <p:nvSpPr>
          <p:cNvPr id="244" name="Google Shape;244;p29"/>
          <p:cNvSpPr/>
          <p:nvPr/>
        </p:nvSpPr>
        <p:spPr>
          <a:xfrm>
            <a:off x="3944838"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3</a:t>
            </a:r>
            <a:endParaRPr/>
          </a:p>
        </p:txBody>
      </p:sp>
      <p:sp>
        <p:nvSpPr>
          <p:cNvPr id="245" name="Google Shape;245;p29"/>
          <p:cNvSpPr/>
          <p:nvPr/>
        </p:nvSpPr>
        <p:spPr>
          <a:xfrm>
            <a:off x="5400275"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4</a:t>
            </a:r>
            <a:endParaRPr/>
          </a:p>
        </p:txBody>
      </p:sp>
      <p:sp>
        <p:nvSpPr>
          <p:cNvPr id="246" name="Google Shape;246;p29"/>
          <p:cNvSpPr txBox="1"/>
          <p:nvPr/>
        </p:nvSpPr>
        <p:spPr>
          <a:xfrm>
            <a:off x="3266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Data Overview</a:t>
            </a:r>
            <a:endParaRPr b="1" sz="800">
              <a:latin typeface="Karla"/>
              <a:ea typeface="Karla"/>
              <a:cs typeface="Karla"/>
              <a:sym typeface="Karla"/>
            </a:endParaRPr>
          </a:p>
          <a:p>
            <a:pPr indent="0" lvl="0" marL="0" rtl="0" algn="l">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247" name="Google Shape;247;p29"/>
          <p:cNvSpPr txBox="1"/>
          <p:nvPr/>
        </p:nvSpPr>
        <p:spPr>
          <a:xfrm>
            <a:off x="20790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Model Selection</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248" name="Google Shape;248;p29"/>
          <p:cNvSpPr txBox="1"/>
          <p:nvPr/>
        </p:nvSpPr>
        <p:spPr>
          <a:xfrm>
            <a:off x="3739638"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Results</a:t>
            </a:r>
            <a:endParaRPr b="1" sz="800">
              <a:latin typeface="Karla"/>
              <a:ea typeface="Karla"/>
              <a:cs typeface="Karla"/>
              <a:sym typeface="Karla"/>
            </a:endParaRPr>
          </a:p>
          <a:p>
            <a:pPr indent="0" lvl="0" marL="45720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249" name="Google Shape;249;p29"/>
          <p:cNvSpPr txBox="1"/>
          <p:nvPr/>
        </p:nvSpPr>
        <p:spPr>
          <a:xfrm>
            <a:off x="5242725"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Conclusion</a:t>
            </a:r>
            <a:endParaRPr b="1" sz="800">
              <a:latin typeface="Karla"/>
              <a:ea typeface="Karla"/>
              <a:cs typeface="Karla"/>
              <a:sym typeface="Karla"/>
            </a:endParaRPr>
          </a:p>
          <a:p>
            <a:pPr indent="0" lvl="0" marL="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250" name="Google Shape;250;p29"/>
          <p:cNvSpPr/>
          <p:nvPr/>
        </p:nvSpPr>
        <p:spPr>
          <a:xfrm>
            <a:off x="1447150" y="131637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3138350"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2" name="Google Shape;252;p29"/>
          <p:cNvSpPr/>
          <p:nvPr/>
        </p:nvSpPr>
        <p:spPr>
          <a:xfrm>
            <a:off x="4672563"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30"/>
          <p:cNvPicPr preferRelativeResize="0"/>
          <p:nvPr/>
        </p:nvPicPr>
        <p:blipFill>
          <a:blip r:embed="rId3">
            <a:alphaModFix/>
          </a:blip>
          <a:stretch>
            <a:fillRect/>
          </a:stretch>
        </p:blipFill>
        <p:spPr>
          <a:xfrm>
            <a:off x="453775" y="1114450"/>
            <a:ext cx="6678801" cy="3472975"/>
          </a:xfrm>
          <a:prstGeom prst="rect">
            <a:avLst/>
          </a:prstGeom>
          <a:noFill/>
          <a:ln>
            <a:noFill/>
          </a:ln>
        </p:spPr>
      </p:pic>
      <p:sp>
        <p:nvSpPr>
          <p:cNvPr id="259" name="Google Shape;259;p30"/>
          <p:cNvSpPr txBox="1"/>
          <p:nvPr/>
        </p:nvSpPr>
        <p:spPr>
          <a:xfrm>
            <a:off x="492250" y="47215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We have checked all possible outcomes, where we can solve the problem.</a:t>
            </a:r>
            <a:endParaRPr>
              <a:latin typeface="Karla"/>
              <a:ea typeface="Karla"/>
              <a:cs typeface="Karla"/>
              <a:sym typeface="Karl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C27B0"/>
        </a:solidFill>
      </p:bgPr>
    </p:bg>
    <p:spTree>
      <p:nvGrpSpPr>
        <p:cNvPr id="263" name="Shape 263"/>
        <p:cNvGrpSpPr/>
        <p:nvPr/>
      </p:nvGrpSpPr>
      <p:grpSpPr>
        <a:xfrm>
          <a:off x="0" y="0"/>
          <a:ext cx="0" cy="0"/>
          <a:chOff x="0" y="0"/>
          <a:chExt cx="0" cy="0"/>
        </a:xfrm>
      </p:grpSpPr>
      <p:sp>
        <p:nvSpPr>
          <p:cNvPr id="264" name="Google Shape;264;p31"/>
          <p:cNvSpPr txBox="1"/>
          <p:nvPr>
            <p:ph type="title"/>
          </p:nvPr>
        </p:nvSpPr>
        <p:spPr>
          <a:xfrm>
            <a:off x="800700" y="21765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a:t>
            </a:r>
            <a:r>
              <a:rPr lang="en">
                <a:solidFill>
                  <a:srgbClr val="9C27B0"/>
                </a:solidFill>
              </a:rPr>
              <a:t>REGRESSION</a:t>
            </a:r>
            <a:endParaRPr>
              <a:solidFill>
                <a:srgbClr val="9C27B0"/>
              </a:solidFill>
            </a:endParaRPr>
          </a:p>
        </p:txBody>
      </p:sp>
      <p:sp>
        <p:nvSpPr>
          <p:cNvPr id="265" name="Google Shape;265;p3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1"/>
          <p:cNvPicPr preferRelativeResize="0"/>
          <p:nvPr/>
        </p:nvPicPr>
        <p:blipFill>
          <a:blip r:embed="rId3">
            <a:alphaModFix/>
          </a:blip>
          <a:stretch>
            <a:fillRect/>
          </a:stretch>
        </p:blipFill>
        <p:spPr>
          <a:xfrm>
            <a:off x="286675" y="537825"/>
            <a:ext cx="4676775" cy="1910125"/>
          </a:xfrm>
          <a:prstGeom prst="rect">
            <a:avLst/>
          </a:prstGeom>
          <a:noFill/>
          <a:ln>
            <a:noFill/>
          </a:ln>
        </p:spPr>
      </p:pic>
      <p:pic>
        <p:nvPicPr>
          <p:cNvPr id="267" name="Google Shape;267;p31"/>
          <p:cNvPicPr preferRelativeResize="0"/>
          <p:nvPr/>
        </p:nvPicPr>
        <p:blipFill>
          <a:blip r:embed="rId4">
            <a:alphaModFix/>
          </a:blip>
          <a:stretch>
            <a:fillRect/>
          </a:stretch>
        </p:blipFill>
        <p:spPr>
          <a:xfrm>
            <a:off x="348375" y="2447950"/>
            <a:ext cx="3875750" cy="2695541"/>
          </a:xfrm>
          <a:prstGeom prst="rect">
            <a:avLst/>
          </a:prstGeom>
          <a:noFill/>
          <a:ln>
            <a:noFill/>
          </a:ln>
        </p:spPr>
      </p:pic>
      <p:pic>
        <p:nvPicPr>
          <p:cNvPr id="268" name="Google Shape;268;p31"/>
          <p:cNvPicPr preferRelativeResize="0"/>
          <p:nvPr/>
        </p:nvPicPr>
        <p:blipFill>
          <a:blip r:embed="rId5">
            <a:alphaModFix/>
          </a:blip>
          <a:stretch>
            <a:fillRect/>
          </a:stretch>
        </p:blipFill>
        <p:spPr>
          <a:xfrm>
            <a:off x="7175250" y="217650"/>
            <a:ext cx="1534525" cy="1149425"/>
          </a:xfrm>
          <a:prstGeom prst="rect">
            <a:avLst/>
          </a:prstGeom>
          <a:noFill/>
          <a:ln>
            <a:noFill/>
          </a:ln>
        </p:spPr>
      </p:pic>
      <p:sp>
        <p:nvSpPr>
          <p:cNvPr id="269" name="Google Shape;269;p31"/>
          <p:cNvSpPr txBox="1"/>
          <p:nvPr/>
        </p:nvSpPr>
        <p:spPr>
          <a:xfrm>
            <a:off x="7284325" y="1367075"/>
            <a:ext cx="13164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Time stone</a:t>
            </a:r>
            <a:endParaRPr>
              <a:latin typeface="Karla"/>
              <a:ea typeface="Karla"/>
              <a:cs typeface="Karla"/>
              <a:sym typeface="Karl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C27B0"/>
        </a:solidFill>
      </p:bgPr>
    </p:bg>
    <p:spTree>
      <p:nvGrpSpPr>
        <p:cNvPr id="273" name="Shape 273"/>
        <p:cNvGrpSpPr/>
        <p:nvPr/>
      </p:nvGrpSpPr>
      <p:grpSpPr>
        <a:xfrm>
          <a:off x="0" y="0"/>
          <a:ext cx="0" cy="0"/>
          <a:chOff x="0" y="0"/>
          <a:chExt cx="0" cy="0"/>
        </a:xfrm>
      </p:grpSpPr>
      <p:sp>
        <p:nvSpPr>
          <p:cNvPr id="274" name="Google Shape;274;p32"/>
          <p:cNvSpPr txBox="1"/>
          <p:nvPr>
            <p:ph type="title"/>
          </p:nvPr>
        </p:nvSpPr>
        <p:spPr>
          <a:xfrm>
            <a:off x="800700" y="21765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a:t>
            </a:r>
            <a:r>
              <a:rPr lang="en">
                <a:solidFill>
                  <a:srgbClr val="9C27B0"/>
                </a:solidFill>
              </a:rPr>
              <a:t>REGRESSION</a:t>
            </a:r>
            <a:endParaRPr>
              <a:solidFill>
                <a:srgbClr val="9C27B0"/>
              </a:solidFill>
            </a:endParaRPr>
          </a:p>
        </p:txBody>
      </p:sp>
      <p:sp>
        <p:nvSpPr>
          <p:cNvPr id="275" name="Google Shape;275;p3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6" name="Google Shape;276;p32"/>
          <p:cNvPicPr preferRelativeResize="0"/>
          <p:nvPr/>
        </p:nvPicPr>
        <p:blipFill>
          <a:blip r:embed="rId3">
            <a:alphaModFix/>
          </a:blip>
          <a:stretch>
            <a:fillRect/>
          </a:stretch>
        </p:blipFill>
        <p:spPr>
          <a:xfrm>
            <a:off x="480963" y="741388"/>
            <a:ext cx="6543675" cy="421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EB3B"/>
        </a:solidFill>
      </p:bgPr>
    </p:bg>
    <p:spTree>
      <p:nvGrpSpPr>
        <p:cNvPr id="92" name="Shape 92"/>
        <p:cNvGrpSpPr/>
        <p:nvPr/>
      </p:nvGrpSpPr>
      <p:grpSpPr>
        <a:xfrm>
          <a:off x="0" y="0"/>
          <a:ext cx="0" cy="0"/>
          <a:chOff x="0" y="0"/>
          <a:chExt cx="0" cy="0"/>
        </a:xfrm>
      </p:grpSpPr>
      <p:grpSp>
        <p:nvGrpSpPr>
          <p:cNvPr id="93" name="Google Shape;93;p15"/>
          <p:cNvGrpSpPr/>
          <p:nvPr/>
        </p:nvGrpSpPr>
        <p:grpSpPr>
          <a:xfrm>
            <a:off x="785305" y="1555467"/>
            <a:ext cx="462632" cy="462632"/>
            <a:chOff x="1278900" y="2333250"/>
            <a:chExt cx="381175" cy="381175"/>
          </a:xfrm>
        </p:grpSpPr>
        <p:sp>
          <p:nvSpPr>
            <p:cNvPr id="94" name="Google Shape;94;p15"/>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5"/>
          <p:cNvPicPr preferRelativeResize="0"/>
          <p:nvPr/>
        </p:nvPicPr>
        <p:blipFill>
          <a:blip r:embed="rId3">
            <a:alphaModFix/>
          </a:blip>
          <a:stretch>
            <a:fillRect/>
          </a:stretch>
        </p:blipFill>
        <p:spPr>
          <a:xfrm>
            <a:off x="3544013" y="2853124"/>
            <a:ext cx="1640035" cy="1640035"/>
          </a:xfrm>
          <a:prstGeom prst="rect">
            <a:avLst/>
          </a:prstGeom>
          <a:noFill/>
          <a:ln>
            <a:noFill/>
          </a:ln>
        </p:spPr>
      </p:pic>
      <p:pic>
        <p:nvPicPr>
          <p:cNvPr id="100" name="Google Shape;100;p15"/>
          <p:cNvPicPr preferRelativeResize="0"/>
          <p:nvPr/>
        </p:nvPicPr>
        <p:blipFill>
          <a:blip r:embed="rId4">
            <a:alphaModFix/>
          </a:blip>
          <a:stretch>
            <a:fillRect/>
          </a:stretch>
        </p:blipFill>
        <p:spPr>
          <a:xfrm>
            <a:off x="5727975" y="2853124"/>
            <a:ext cx="1640025" cy="1573087"/>
          </a:xfrm>
          <a:prstGeom prst="rect">
            <a:avLst/>
          </a:prstGeom>
          <a:noFill/>
          <a:ln>
            <a:noFill/>
          </a:ln>
        </p:spPr>
      </p:pic>
      <p:pic>
        <p:nvPicPr>
          <p:cNvPr id="101" name="Google Shape;101;p15"/>
          <p:cNvPicPr preferRelativeResize="0"/>
          <p:nvPr/>
        </p:nvPicPr>
        <p:blipFill>
          <a:blip r:embed="rId5">
            <a:alphaModFix/>
          </a:blip>
          <a:stretch>
            <a:fillRect/>
          </a:stretch>
        </p:blipFill>
        <p:spPr>
          <a:xfrm>
            <a:off x="315298" y="335350"/>
            <a:ext cx="1978925" cy="1978925"/>
          </a:xfrm>
          <a:prstGeom prst="rect">
            <a:avLst/>
          </a:prstGeom>
          <a:noFill/>
          <a:ln>
            <a:noFill/>
          </a:ln>
        </p:spPr>
      </p:pic>
      <p:pic>
        <p:nvPicPr>
          <p:cNvPr id="102" name="Google Shape;102;p15"/>
          <p:cNvPicPr preferRelativeResize="0"/>
          <p:nvPr/>
        </p:nvPicPr>
        <p:blipFill>
          <a:blip r:embed="rId6">
            <a:alphaModFix/>
          </a:blip>
          <a:stretch>
            <a:fillRect/>
          </a:stretch>
        </p:blipFill>
        <p:spPr>
          <a:xfrm>
            <a:off x="1344375" y="2886600"/>
            <a:ext cx="1573075" cy="1573075"/>
          </a:xfrm>
          <a:prstGeom prst="rect">
            <a:avLst/>
          </a:prstGeom>
          <a:noFill/>
          <a:ln>
            <a:noFill/>
          </a:ln>
        </p:spPr>
      </p:pic>
      <p:sp>
        <p:nvSpPr>
          <p:cNvPr id="103" name="Google Shape;103;p15"/>
          <p:cNvSpPr txBox="1"/>
          <p:nvPr/>
        </p:nvSpPr>
        <p:spPr>
          <a:xfrm>
            <a:off x="473100" y="2314275"/>
            <a:ext cx="17514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Pragati Mishra</a:t>
            </a:r>
            <a:endParaRPr b="1">
              <a:latin typeface="Karla"/>
              <a:ea typeface="Karla"/>
              <a:cs typeface="Karla"/>
              <a:sym typeface="Karla"/>
            </a:endParaRPr>
          </a:p>
          <a:p>
            <a:pPr indent="0" lvl="0" marL="0" rtl="0" algn="l">
              <a:spcBef>
                <a:spcPts val="0"/>
              </a:spcBef>
              <a:spcAft>
                <a:spcPts val="0"/>
              </a:spcAft>
              <a:buNone/>
            </a:pPr>
            <a:r>
              <a:rPr b="1" lang="en">
                <a:latin typeface="Karla"/>
                <a:ea typeface="Karla"/>
                <a:cs typeface="Karla"/>
                <a:sym typeface="Karla"/>
              </a:rPr>
              <a:t>CEO</a:t>
            </a:r>
            <a:endParaRPr b="1">
              <a:latin typeface="Karla"/>
              <a:ea typeface="Karla"/>
              <a:cs typeface="Karla"/>
              <a:sym typeface="Karla"/>
            </a:endParaRPr>
          </a:p>
        </p:txBody>
      </p:sp>
      <p:sp>
        <p:nvSpPr>
          <p:cNvPr id="104" name="Google Shape;104;p15"/>
          <p:cNvSpPr txBox="1"/>
          <p:nvPr/>
        </p:nvSpPr>
        <p:spPr>
          <a:xfrm>
            <a:off x="5672313" y="4459675"/>
            <a:ext cx="17514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Ashwin Kondapalli</a:t>
            </a:r>
            <a:endParaRPr sz="1200">
              <a:latin typeface="Karla"/>
              <a:ea typeface="Karla"/>
              <a:cs typeface="Karla"/>
              <a:sym typeface="Karla"/>
            </a:endParaRPr>
          </a:p>
          <a:p>
            <a:pPr indent="0" lvl="0" marL="0" rtl="0" algn="l">
              <a:spcBef>
                <a:spcPts val="0"/>
              </a:spcBef>
              <a:spcAft>
                <a:spcPts val="0"/>
              </a:spcAft>
              <a:buNone/>
            </a:pPr>
            <a:r>
              <a:rPr lang="en" sz="1200">
                <a:latin typeface="Karla"/>
                <a:ea typeface="Karla"/>
                <a:cs typeface="Karla"/>
                <a:sym typeface="Karla"/>
              </a:rPr>
              <a:t>Business Analyst</a:t>
            </a:r>
            <a:endParaRPr sz="1200">
              <a:latin typeface="Karla"/>
              <a:ea typeface="Karla"/>
              <a:cs typeface="Karla"/>
              <a:sym typeface="Karla"/>
            </a:endParaRPr>
          </a:p>
        </p:txBody>
      </p:sp>
      <p:sp>
        <p:nvSpPr>
          <p:cNvPr id="105" name="Google Shape;105;p15"/>
          <p:cNvSpPr txBox="1"/>
          <p:nvPr/>
        </p:nvSpPr>
        <p:spPr>
          <a:xfrm>
            <a:off x="3543763" y="4502925"/>
            <a:ext cx="1751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Karla"/>
                <a:ea typeface="Karla"/>
                <a:cs typeface="Karla"/>
                <a:sym typeface="Karla"/>
              </a:rPr>
              <a:t>Ishan Jain</a:t>
            </a:r>
            <a:endParaRPr sz="1200">
              <a:latin typeface="Karla"/>
              <a:ea typeface="Karla"/>
              <a:cs typeface="Karla"/>
              <a:sym typeface="Karla"/>
            </a:endParaRPr>
          </a:p>
          <a:p>
            <a:pPr indent="0" lvl="0" marL="0" rtl="0" algn="l">
              <a:spcBef>
                <a:spcPts val="0"/>
              </a:spcBef>
              <a:spcAft>
                <a:spcPts val="0"/>
              </a:spcAft>
              <a:buNone/>
            </a:pPr>
            <a:r>
              <a:rPr lang="en" sz="1200">
                <a:latin typeface="Karla"/>
                <a:ea typeface="Karla"/>
                <a:cs typeface="Karla"/>
                <a:sym typeface="Karla"/>
              </a:rPr>
              <a:t>Business Analyst</a:t>
            </a:r>
            <a:endParaRPr sz="1200">
              <a:latin typeface="Karla"/>
              <a:ea typeface="Karla"/>
              <a:cs typeface="Karla"/>
              <a:sym typeface="Karla"/>
            </a:endParaRPr>
          </a:p>
        </p:txBody>
      </p:sp>
      <p:sp>
        <p:nvSpPr>
          <p:cNvPr id="106" name="Google Shape;106;p15"/>
          <p:cNvSpPr txBox="1"/>
          <p:nvPr/>
        </p:nvSpPr>
        <p:spPr>
          <a:xfrm>
            <a:off x="1304338" y="4459675"/>
            <a:ext cx="1751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Karla"/>
                <a:ea typeface="Karla"/>
                <a:cs typeface="Karla"/>
                <a:sym typeface="Karla"/>
              </a:rPr>
              <a:t>Vaibhav Shrivastava</a:t>
            </a:r>
            <a:endParaRPr sz="1200">
              <a:latin typeface="Karla"/>
              <a:ea typeface="Karla"/>
              <a:cs typeface="Karla"/>
              <a:sym typeface="Karla"/>
            </a:endParaRPr>
          </a:p>
          <a:p>
            <a:pPr indent="0" lvl="0" marL="0" rtl="0" algn="l">
              <a:spcBef>
                <a:spcPts val="0"/>
              </a:spcBef>
              <a:spcAft>
                <a:spcPts val="0"/>
              </a:spcAft>
              <a:buNone/>
            </a:pPr>
            <a:r>
              <a:rPr lang="en" sz="1200">
                <a:latin typeface="Karla"/>
                <a:ea typeface="Karla"/>
                <a:cs typeface="Karla"/>
                <a:sym typeface="Karla"/>
              </a:rPr>
              <a:t>Business Analyst</a:t>
            </a:r>
            <a:endParaRPr sz="1200">
              <a:latin typeface="Karla"/>
              <a:ea typeface="Karla"/>
              <a:cs typeface="Karla"/>
              <a:sym typeface="Karl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C27B0"/>
        </a:solidFill>
      </p:bgPr>
    </p:bg>
    <p:spTree>
      <p:nvGrpSpPr>
        <p:cNvPr id="280" name="Shape 280"/>
        <p:cNvGrpSpPr/>
        <p:nvPr/>
      </p:nvGrpSpPr>
      <p:grpSpPr>
        <a:xfrm>
          <a:off x="0" y="0"/>
          <a:ext cx="0" cy="0"/>
          <a:chOff x="0" y="0"/>
          <a:chExt cx="0" cy="0"/>
        </a:xfrm>
      </p:grpSpPr>
      <p:sp>
        <p:nvSpPr>
          <p:cNvPr id="281" name="Google Shape;281;p33"/>
          <p:cNvSpPr txBox="1"/>
          <p:nvPr>
            <p:ph type="title"/>
          </p:nvPr>
        </p:nvSpPr>
        <p:spPr>
          <a:xfrm>
            <a:off x="706700" y="204225"/>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a:t>
            </a:r>
            <a:r>
              <a:rPr lang="en">
                <a:solidFill>
                  <a:srgbClr val="9C27B0"/>
                </a:solidFill>
              </a:rPr>
              <a:t>REGRESSION</a:t>
            </a:r>
            <a:endParaRPr>
              <a:solidFill>
                <a:srgbClr val="9C27B0"/>
              </a:solidFill>
            </a:endParaRPr>
          </a:p>
        </p:txBody>
      </p:sp>
      <p:sp>
        <p:nvSpPr>
          <p:cNvPr id="282" name="Google Shape;282;p3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33"/>
          <p:cNvPicPr preferRelativeResize="0"/>
          <p:nvPr/>
        </p:nvPicPr>
        <p:blipFill>
          <a:blip r:embed="rId3">
            <a:alphaModFix/>
          </a:blip>
          <a:stretch>
            <a:fillRect/>
          </a:stretch>
        </p:blipFill>
        <p:spPr>
          <a:xfrm>
            <a:off x="134300" y="1283575"/>
            <a:ext cx="6987649" cy="3530300"/>
          </a:xfrm>
          <a:prstGeom prst="rect">
            <a:avLst/>
          </a:prstGeom>
          <a:noFill/>
          <a:ln cap="flat" cmpd="sng" w="9525">
            <a:solidFill>
              <a:srgbClr val="000000"/>
            </a:solidFill>
            <a:prstDash val="solid"/>
            <a:round/>
            <a:headEnd len="sm" w="sm" type="none"/>
            <a:tailEnd len="sm" w="sm" type="none"/>
          </a:ln>
        </p:spPr>
      </p:pic>
      <p:sp>
        <p:nvSpPr>
          <p:cNvPr id="284" name="Google Shape;284;p33"/>
          <p:cNvSpPr txBox="1"/>
          <p:nvPr/>
        </p:nvSpPr>
        <p:spPr>
          <a:xfrm>
            <a:off x="1152650" y="2392025"/>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227</a:t>
            </a:r>
            <a:endParaRPr>
              <a:latin typeface="Karla"/>
              <a:ea typeface="Karla"/>
              <a:cs typeface="Karla"/>
              <a:sym typeface="Karla"/>
            </a:endParaRPr>
          </a:p>
        </p:txBody>
      </p:sp>
      <p:sp>
        <p:nvSpPr>
          <p:cNvPr id="285" name="Google Shape;285;p33"/>
          <p:cNvSpPr txBox="1"/>
          <p:nvPr/>
        </p:nvSpPr>
        <p:spPr>
          <a:xfrm>
            <a:off x="2512575" y="2391900"/>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263</a:t>
            </a:r>
            <a:endParaRPr>
              <a:latin typeface="Karla"/>
              <a:ea typeface="Karla"/>
              <a:cs typeface="Karla"/>
              <a:sym typeface="Karla"/>
            </a:endParaRPr>
          </a:p>
        </p:txBody>
      </p:sp>
      <p:sp>
        <p:nvSpPr>
          <p:cNvPr id="286" name="Google Shape;286;p33"/>
          <p:cNvSpPr txBox="1"/>
          <p:nvPr/>
        </p:nvSpPr>
        <p:spPr>
          <a:xfrm>
            <a:off x="1103075" y="3358775"/>
            <a:ext cx="5982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1144	</a:t>
            </a:r>
            <a:endParaRPr>
              <a:latin typeface="Karla"/>
              <a:ea typeface="Karla"/>
              <a:cs typeface="Karla"/>
              <a:sym typeface="Karla"/>
            </a:endParaRPr>
          </a:p>
        </p:txBody>
      </p:sp>
      <p:sp>
        <p:nvSpPr>
          <p:cNvPr id="287" name="Google Shape;287;p33"/>
          <p:cNvSpPr txBox="1"/>
          <p:nvPr/>
        </p:nvSpPr>
        <p:spPr>
          <a:xfrm>
            <a:off x="2553150" y="3383550"/>
            <a:ext cx="598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124</a:t>
            </a:r>
            <a:endParaRPr>
              <a:latin typeface="Karla"/>
              <a:ea typeface="Karla"/>
              <a:cs typeface="Karla"/>
              <a:sym typeface="Karl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3AB7"/>
        </a:solidFill>
      </p:bgPr>
    </p:bg>
    <p:spTree>
      <p:nvGrpSpPr>
        <p:cNvPr id="291" name="Shape 291"/>
        <p:cNvGrpSpPr/>
        <p:nvPr/>
      </p:nvGrpSpPr>
      <p:grpSpPr>
        <a:xfrm>
          <a:off x="0" y="0"/>
          <a:ext cx="0" cy="0"/>
          <a:chOff x="0" y="0"/>
          <a:chExt cx="0" cy="0"/>
        </a:xfrm>
      </p:grpSpPr>
      <p:sp>
        <p:nvSpPr>
          <p:cNvPr id="292" name="Google Shape;292;p34"/>
          <p:cNvSpPr txBox="1"/>
          <p:nvPr>
            <p:ph type="title"/>
          </p:nvPr>
        </p:nvSpPr>
        <p:spPr>
          <a:xfrm>
            <a:off x="802275" y="209925"/>
            <a:ext cx="544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73AB7"/>
                </a:solidFill>
              </a:rPr>
              <a:t>LOGISTIC</a:t>
            </a:r>
            <a:r>
              <a:rPr lang="en"/>
              <a:t>  REGRESSION (RFE)</a:t>
            </a:r>
            <a:endParaRPr/>
          </a:p>
        </p:txBody>
      </p:sp>
      <p:sp>
        <p:nvSpPr>
          <p:cNvPr id="293" name="Google Shape;293;p3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34"/>
          <p:cNvPicPr preferRelativeResize="0"/>
          <p:nvPr/>
        </p:nvPicPr>
        <p:blipFill>
          <a:blip r:embed="rId3">
            <a:alphaModFix/>
          </a:blip>
          <a:stretch>
            <a:fillRect/>
          </a:stretch>
        </p:blipFill>
        <p:spPr>
          <a:xfrm>
            <a:off x="893100" y="997900"/>
            <a:ext cx="5096450" cy="3332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3AB7"/>
        </a:solidFill>
      </p:bgPr>
    </p:bg>
    <p:spTree>
      <p:nvGrpSpPr>
        <p:cNvPr id="298" name="Shape 298"/>
        <p:cNvGrpSpPr/>
        <p:nvPr/>
      </p:nvGrpSpPr>
      <p:grpSpPr>
        <a:xfrm>
          <a:off x="0" y="0"/>
          <a:ext cx="0" cy="0"/>
          <a:chOff x="0" y="0"/>
          <a:chExt cx="0" cy="0"/>
        </a:xfrm>
      </p:grpSpPr>
      <p:sp>
        <p:nvSpPr>
          <p:cNvPr id="299" name="Google Shape;299;p35"/>
          <p:cNvSpPr txBox="1"/>
          <p:nvPr>
            <p:ph type="title"/>
          </p:nvPr>
        </p:nvSpPr>
        <p:spPr>
          <a:xfrm>
            <a:off x="802275" y="209925"/>
            <a:ext cx="544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73AB7"/>
                </a:solidFill>
              </a:rPr>
              <a:t>LOGISTIC</a:t>
            </a:r>
            <a:r>
              <a:rPr lang="en"/>
              <a:t>  REGRESSION (RFE)</a:t>
            </a:r>
            <a:endParaRPr/>
          </a:p>
        </p:txBody>
      </p:sp>
      <p:sp>
        <p:nvSpPr>
          <p:cNvPr id="300" name="Google Shape;300;p3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35"/>
          <p:cNvPicPr preferRelativeResize="0"/>
          <p:nvPr/>
        </p:nvPicPr>
        <p:blipFill>
          <a:blip r:embed="rId3">
            <a:alphaModFix/>
          </a:blip>
          <a:stretch>
            <a:fillRect/>
          </a:stretch>
        </p:blipFill>
        <p:spPr>
          <a:xfrm>
            <a:off x="152400" y="796425"/>
            <a:ext cx="6790651" cy="4046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73AB7"/>
        </a:solidFill>
      </p:bgPr>
    </p:bg>
    <p:spTree>
      <p:nvGrpSpPr>
        <p:cNvPr id="305" name="Shape 305"/>
        <p:cNvGrpSpPr/>
        <p:nvPr/>
      </p:nvGrpSpPr>
      <p:grpSpPr>
        <a:xfrm>
          <a:off x="0" y="0"/>
          <a:ext cx="0" cy="0"/>
          <a:chOff x="0" y="0"/>
          <a:chExt cx="0" cy="0"/>
        </a:xfrm>
      </p:grpSpPr>
      <p:sp>
        <p:nvSpPr>
          <p:cNvPr id="306" name="Google Shape;306;p36"/>
          <p:cNvSpPr txBox="1"/>
          <p:nvPr>
            <p:ph type="title"/>
          </p:nvPr>
        </p:nvSpPr>
        <p:spPr>
          <a:xfrm>
            <a:off x="802275" y="209925"/>
            <a:ext cx="5442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73AB7"/>
                </a:solidFill>
              </a:rPr>
              <a:t>LOGISTIC</a:t>
            </a:r>
            <a:r>
              <a:rPr lang="en"/>
              <a:t>  REGRESSION (RFE)</a:t>
            </a:r>
            <a:endParaRPr/>
          </a:p>
        </p:txBody>
      </p:sp>
      <p:sp>
        <p:nvSpPr>
          <p:cNvPr id="307" name="Google Shape;307;p3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6"/>
          <p:cNvPicPr preferRelativeResize="0"/>
          <p:nvPr/>
        </p:nvPicPr>
        <p:blipFill>
          <a:blip r:embed="rId3">
            <a:alphaModFix/>
          </a:blip>
          <a:stretch>
            <a:fillRect/>
          </a:stretch>
        </p:blipFill>
        <p:spPr>
          <a:xfrm>
            <a:off x="985025" y="930725"/>
            <a:ext cx="5111975" cy="3673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BCD4"/>
        </a:solidFill>
      </p:bgPr>
    </p:bg>
    <p:spTree>
      <p:nvGrpSpPr>
        <p:cNvPr id="312" name="Shape 312"/>
        <p:cNvGrpSpPr/>
        <p:nvPr/>
      </p:nvGrpSpPr>
      <p:grpSpPr>
        <a:xfrm>
          <a:off x="0" y="0"/>
          <a:ext cx="0" cy="0"/>
          <a:chOff x="0" y="0"/>
          <a:chExt cx="0" cy="0"/>
        </a:xfrm>
      </p:grpSpPr>
      <p:sp>
        <p:nvSpPr>
          <p:cNvPr id="313" name="Google Shape;313;p37"/>
          <p:cNvSpPr txBox="1"/>
          <p:nvPr>
            <p:ph idx="4294967295" type="ctrTitle"/>
          </p:nvPr>
        </p:nvSpPr>
        <p:spPr>
          <a:xfrm>
            <a:off x="362575" y="0"/>
            <a:ext cx="7764300" cy="5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BCD4"/>
                </a:solidFill>
              </a:rPr>
              <a:t>NAIVE BAYES </a:t>
            </a:r>
            <a:r>
              <a:rPr lang="en"/>
              <a:t>CLASSIFIER</a:t>
            </a:r>
            <a:endParaRPr>
              <a:solidFill>
                <a:srgbClr val="00BCD4"/>
              </a:solidFill>
            </a:endParaRPr>
          </a:p>
        </p:txBody>
      </p:sp>
      <p:sp>
        <p:nvSpPr>
          <p:cNvPr id="314" name="Google Shape;314;p3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37"/>
          <p:cNvPicPr preferRelativeResize="0"/>
          <p:nvPr/>
        </p:nvPicPr>
        <p:blipFill>
          <a:blip r:embed="rId3">
            <a:alphaModFix/>
          </a:blip>
          <a:stretch>
            <a:fillRect/>
          </a:stretch>
        </p:blipFill>
        <p:spPr>
          <a:xfrm>
            <a:off x="738325" y="541675"/>
            <a:ext cx="3724450" cy="1509500"/>
          </a:xfrm>
          <a:prstGeom prst="rect">
            <a:avLst/>
          </a:prstGeom>
          <a:noFill/>
          <a:ln>
            <a:noFill/>
          </a:ln>
        </p:spPr>
      </p:pic>
      <p:pic>
        <p:nvPicPr>
          <p:cNvPr id="316" name="Google Shape;316;p37"/>
          <p:cNvPicPr preferRelativeResize="0"/>
          <p:nvPr/>
        </p:nvPicPr>
        <p:blipFill>
          <a:blip r:embed="rId4">
            <a:alphaModFix/>
          </a:blip>
          <a:stretch>
            <a:fillRect/>
          </a:stretch>
        </p:blipFill>
        <p:spPr>
          <a:xfrm>
            <a:off x="362575" y="2051175"/>
            <a:ext cx="4314825" cy="3143250"/>
          </a:xfrm>
          <a:prstGeom prst="rect">
            <a:avLst/>
          </a:prstGeom>
          <a:noFill/>
          <a:ln>
            <a:noFill/>
          </a:ln>
        </p:spPr>
      </p:pic>
      <p:pic>
        <p:nvPicPr>
          <p:cNvPr id="317" name="Google Shape;317;p37"/>
          <p:cNvPicPr preferRelativeResize="0"/>
          <p:nvPr/>
        </p:nvPicPr>
        <p:blipFill>
          <a:blip r:embed="rId5">
            <a:alphaModFix/>
          </a:blip>
          <a:stretch>
            <a:fillRect/>
          </a:stretch>
        </p:blipFill>
        <p:spPr>
          <a:xfrm>
            <a:off x="7412325" y="177050"/>
            <a:ext cx="1509500" cy="1509500"/>
          </a:xfrm>
          <a:prstGeom prst="rect">
            <a:avLst/>
          </a:prstGeom>
          <a:noFill/>
          <a:ln>
            <a:noFill/>
          </a:ln>
        </p:spPr>
      </p:pic>
      <p:sp>
        <p:nvSpPr>
          <p:cNvPr id="318" name="Google Shape;318;p37"/>
          <p:cNvSpPr txBox="1"/>
          <p:nvPr/>
        </p:nvSpPr>
        <p:spPr>
          <a:xfrm>
            <a:off x="7517275" y="1739750"/>
            <a:ext cx="12996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Mind Stone</a:t>
            </a:r>
            <a:endParaRPr>
              <a:latin typeface="Karla"/>
              <a:ea typeface="Karla"/>
              <a:cs typeface="Karla"/>
              <a:sym typeface="Karl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BCD4"/>
        </a:solidFill>
      </p:bgPr>
    </p:bg>
    <p:spTree>
      <p:nvGrpSpPr>
        <p:cNvPr id="322" name="Shape 322"/>
        <p:cNvGrpSpPr/>
        <p:nvPr/>
      </p:nvGrpSpPr>
      <p:grpSpPr>
        <a:xfrm>
          <a:off x="0" y="0"/>
          <a:ext cx="0" cy="0"/>
          <a:chOff x="0" y="0"/>
          <a:chExt cx="0" cy="0"/>
        </a:xfrm>
      </p:grpSpPr>
      <p:sp>
        <p:nvSpPr>
          <p:cNvPr id="323" name="Google Shape;323;p38"/>
          <p:cNvSpPr txBox="1"/>
          <p:nvPr>
            <p:ph idx="4294967295" type="ctrTitle"/>
          </p:nvPr>
        </p:nvSpPr>
        <p:spPr>
          <a:xfrm>
            <a:off x="362575" y="236075"/>
            <a:ext cx="7764300" cy="5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BCD4"/>
                </a:solidFill>
              </a:rPr>
              <a:t>NAIVE BAYES</a:t>
            </a:r>
            <a:r>
              <a:rPr lang="en">
                <a:solidFill>
                  <a:srgbClr val="00BCD4"/>
                </a:solidFill>
              </a:rPr>
              <a:t> </a:t>
            </a:r>
            <a:r>
              <a:rPr lang="en"/>
              <a:t>CLASSIFIER</a:t>
            </a:r>
            <a:endParaRPr>
              <a:solidFill>
                <a:srgbClr val="00BCD4"/>
              </a:solidFill>
            </a:endParaRPr>
          </a:p>
        </p:txBody>
      </p:sp>
      <p:sp>
        <p:nvSpPr>
          <p:cNvPr id="324" name="Google Shape;324;p3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38"/>
          <p:cNvPicPr preferRelativeResize="0"/>
          <p:nvPr/>
        </p:nvPicPr>
        <p:blipFill>
          <a:blip r:embed="rId3">
            <a:alphaModFix/>
          </a:blip>
          <a:stretch>
            <a:fillRect/>
          </a:stretch>
        </p:blipFill>
        <p:spPr>
          <a:xfrm>
            <a:off x="71850" y="1020650"/>
            <a:ext cx="7116649" cy="3627100"/>
          </a:xfrm>
          <a:prstGeom prst="rect">
            <a:avLst/>
          </a:prstGeom>
          <a:noFill/>
          <a:ln>
            <a:noFill/>
          </a:ln>
        </p:spPr>
      </p:pic>
      <p:sp>
        <p:nvSpPr>
          <p:cNvPr id="326" name="Google Shape;326;p38"/>
          <p:cNvSpPr txBox="1"/>
          <p:nvPr/>
        </p:nvSpPr>
        <p:spPr>
          <a:xfrm>
            <a:off x="4895625" y="2020225"/>
            <a:ext cx="548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102</a:t>
            </a:r>
            <a:endParaRPr>
              <a:latin typeface="Karla"/>
              <a:ea typeface="Karla"/>
              <a:cs typeface="Karla"/>
              <a:sym typeface="Karla"/>
            </a:endParaRPr>
          </a:p>
        </p:txBody>
      </p:sp>
      <p:sp>
        <p:nvSpPr>
          <p:cNvPr id="327" name="Google Shape;327;p38"/>
          <p:cNvSpPr txBox="1"/>
          <p:nvPr/>
        </p:nvSpPr>
        <p:spPr>
          <a:xfrm>
            <a:off x="5763200" y="2020225"/>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388</a:t>
            </a:r>
            <a:endParaRPr>
              <a:latin typeface="Karla"/>
              <a:ea typeface="Karla"/>
              <a:cs typeface="Karla"/>
              <a:sym typeface="Karla"/>
            </a:endParaRPr>
          </a:p>
        </p:txBody>
      </p:sp>
      <p:sp>
        <p:nvSpPr>
          <p:cNvPr id="328" name="Google Shape;328;p38"/>
          <p:cNvSpPr txBox="1"/>
          <p:nvPr/>
        </p:nvSpPr>
        <p:spPr>
          <a:xfrm>
            <a:off x="4895625" y="2937375"/>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938</a:t>
            </a:r>
            <a:endParaRPr>
              <a:latin typeface="Karla"/>
              <a:ea typeface="Karla"/>
              <a:cs typeface="Karla"/>
              <a:sym typeface="Karla"/>
            </a:endParaRPr>
          </a:p>
        </p:txBody>
      </p:sp>
      <p:sp>
        <p:nvSpPr>
          <p:cNvPr id="329" name="Google Shape;329;p38"/>
          <p:cNvSpPr txBox="1"/>
          <p:nvPr/>
        </p:nvSpPr>
        <p:spPr>
          <a:xfrm>
            <a:off x="5763200" y="2962150"/>
            <a:ext cx="471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Karla"/>
              <a:ea typeface="Karla"/>
              <a:cs typeface="Karla"/>
              <a:sym typeface="Karla"/>
            </a:endParaRPr>
          </a:p>
        </p:txBody>
      </p:sp>
      <p:sp>
        <p:nvSpPr>
          <p:cNvPr id="330" name="Google Shape;330;p38"/>
          <p:cNvSpPr txBox="1"/>
          <p:nvPr/>
        </p:nvSpPr>
        <p:spPr>
          <a:xfrm>
            <a:off x="5738400" y="2937375"/>
            <a:ext cx="644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330</a:t>
            </a:r>
            <a:endParaRPr>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51B5"/>
        </a:solidFill>
      </p:bgPr>
    </p:bg>
    <p:spTree>
      <p:nvGrpSpPr>
        <p:cNvPr id="334" name="Shape 334"/>
        <p:cNvGrpSpPr/>
        <p:nvPr/>
      </p:nvGrpSpPr>
      <p:grpSpPr>
        <a:xfrm>
          <a:off x="0" y="0"/>
          <a:ext cx="0" cy="0"/>
          <a:chOff x="0" y="0"/>
          <a:chExt cx="0" cy="0"/>
        </a:xfrm>
      </p:grpSpPr>
      <p:sp>
        <p:nvSpPr>
          <p:cNvPr id="335" name="Google Shape;335;p39"/>
          <p:cNvSpPr txBox="1"/>
          <p:nvPr>
            <p:ph type="title"/>
          </p:nvPr>
        </p:nvSpPr>
        <p:spPr>
          <a:xfrm>
            <a:off x="827575" y="25795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F51B5"/>
                </a:solidFill>
              </a:rPr>
              <a:t>KNN</a:t>
            </a:r>
            <a:r>
              <a:rPr lang="en"/>
              <a:t> CLASSIFIER</a:t>
            </a:r>
            <a:endParaRPr/>
          </a:p>
        </p:txBody>
      </p:sp>
      <p:sp>
        <p:nvSpPr>
          <p:cNvPr id="336" name="Google Shape;336;p3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39"/>
          <p:cNvPicPr preferRelativeResize="0"/>
          <p:nvPr/>
        </p:nvPicPr>
        <p:blipFill>
          <a:blip r:embed="rId3">
            <a:alphaModFix/>
          </a:blip>
          <a:stretch>
            <a:fillRect/>
          </a:stretch>
        </p:blipFill>
        <p:spPr>
          <a:xfrm>
            <a:off x="600525" y="585975"/>
            <a:ext cx="3990975" cy="1397050"/>
          </a:xfrm>
          <a:prstGeom prst="rect">
            <a:avLst/>
          </a:prstGeom>
          <a:noFill/>
          <a:ln>
            <a:noFill/>
          </a:ln>
        </p:spPr>
      </p:pic>
      <p:pic>
        <p:nvPicPr>
          <p:cNvPr id="338" name="Google Shape;338;p39"/>
          <p:cNvPicPr preferRelativeResize="0"/>
          <p:nvPr/>
        </p:nvPicPr>
        <p:blipFill>
          <a:blip r:embed="rId4">
            <a:alphaModFix/>
          </a:blip>
          <a:stretch>
            <a:fillRect/>
          </a:stretch>
        </p:blipFill>
        <p:spPr>
          <a:xfrm>
            <a:off x="410025" y="2047825"/>
            <a:ext cx="4371975" cy="3095625"/>
          </a:xfrm>
          <a:prstGeom prst="rect">
            <a:avLst/>
          </a:prstGeom>
          <a:noFill/>
          <a:ln>
            <a:noFill/>
          </a:ln>
        </p:spPr>
      </p:pic>
      <p:pic>
        <p:nvPicPr>
          <p:cNvPr id="339" name="Google Shape;339;p39"/>
          <p:cNvPicPr preferRelativeResize="0"/>
          <p:nvPr/>
        </p:nvPicPr>
        <p:blipFill rotWithShape="1">
          <a:blip r:embed="rId5">
            <a:alphaModFix/>
          </a:blip>
          <a:srcRect b="13990" l="15804" r="41608" t="13817"/>
          <a:stretch/>
        </p:blipFill>
        <p:spPr>
          <a:xfrm>
            <a:off x="7253150" y="170775"/>
            <a:ext cx="1727900" cy="1647525"/>
          </a:xfrm>
          <a:prstGeom prst="rect">
            <a:avLst/>
          </a:prstGeom>
          <a:noFill/>
          <a:ln>
            <a:noFill/>
          </a:ln>
        </p:spPr>
      </p:pic>
      <p:sp>
        <p:nvSpPr>
          <p:cNvPr id="340" name="Google Shape;340;p39"/>
          <p:cNvSpPr txBox="1"/>
          <p:nvPr/>
        </p:nvSpPr>
        <p:spPr>
          <a:xfrm>
            <a:off x="7434000" y="1818290"/>
            <a:ext cx="13662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Soul Stone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F51B5"/>
        </a:solidFill>
      </p:bgPr>
    </p:bg>
    <p:spTree>
      <p:nvGrpSpPr>
        <p:cNvPr id="344" name="Shape 344"/>
        <p:cNvGrpSpPr/>
        <p:nvPr/>
      </p:nvGrpSpPr>
      <p:grpSpPr>
        <a:xfrm>
          <a:off x="0" y="0"/>
          <a:ext cx="0" cy="0"/>
          <a:chOff x="0" y="0"/>
          <a:chExt cx="0" cy="0"/>
        </a:xfrm>
      </p:grpSpPr>
      <p:sp>
        <p:nvSpPr>
          <p:cNvPr id="345" name="Google Shape;345;p40"/>
          <p:cNvSpPr txBox="1"/>
          <p:nvPr>
            <p:ph type="title"/>
          </p:nvPr>
        </p:nvSpPr>
        <p:spPr>
          <a:xfrm>
            <a:off x="827575" y="257950"/>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3F51B5"/>
                </a:solidFill>
              </a:rPr>
              <a:t>KNN</a:t>
            </a:r>
            <a:r>
              <a:rPr lang="en"/>
              <a:t> CLASSIFIER</a:t>
            </a:r>
            <a:endParaRPr/>
          </a:p>
        </p:txBody>
      </p:sp>
      <p:sp>
        <p:nvSpPr>
          <p:cNvPr id="346" name="Google Shape;346;p4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7" name="Google Shape;347;p40"/>
          <p:cNvPicPr preferRelativeResize="0"/>
          <p:nvPr/>
        </p:nvPicPr>
        <p:blipFill>
          <a:blip r:embed="rId3">
            <a:alphaModFix/>
          </a:blip>
          <a:stretch>
            <a:fillRect/>
          </a:stretch>
        </p:blipFill>
        <p:spPr>
          <a:xfrm>
            <a:off x="152400" y="1019525"/>
            <a:ext cx="7011324" cy="3730325"/>
          </a:xfrm>
          <a:prstGeom prst="rect">
            <a:avLst/>
          </a:prstGeom>
          <a:noFill/>
          <a:ln>
            <a:noFill/>
          </a:ln>
        </p:spPr>
      </p:pic>
      <p:sp>
        <p:nvSpPr>
          <p:cNvPr id="348" name="Google Shape;348;p40"/>
          <p:cNvSpPr txBox="1"/>
          <p:nvPr/>
        </p:nvSpPr>
        <p:spPr>
          <a:xfrm>
            <a:off x="5118700" y="2082200"/>
            <a:ext cx="607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142</a:t>
            </a:r>
            <a:endParaRPr>
              <a:latin typeface="Karla"/>
              <a:ea typeface="Karla"/>
              <a:cs typeface="Karla"/>
              <a:sym typeface="Karla"/>
            </a:endParaRPr>
          </a:p>
        </p:txBody>
      </p:sp>
      <p:sp>
        <p:nvSpPr>
          <p:cNvPr id="349" name="Google Shape;349;p40"/>
          <p:cNvSpPr txBox="1"/>
          <p:nvPr/>
        </p:nvSpPr>
        <p:spPr>
          <a:xfrm>
            <a:off x="5973900" y="2082200"/>
            <a:ext cx="6072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348			</a:t>
            </a:r>
            <a:endParaRPr>
              <a:latin typeface="Karla"/>
              <a:ea typeface="Karla"/>
              <a:cs typeface="Karla"/>
              <a:sym typeface="Karla"/>
            </a:endParaRPr>
          </a:p>
        </p:txBody>
      </p:sp>
      <p:sp>
        <p:nvSpPr>
          <p:cNvPr id="350" name="Google Shape;350;p40"/>
          <p:cNvSpPr txBox="1"/>
          <p:nvPr/>
        </p:nvSpPr>
        <p:spPr>
          <a:xfrm>
            <a:off x="5044350" y="3061300"/>
            <a:ext cx="6072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872</a:t>
            </a:r>
            <a:endParaRPr>
              <a:latin typeface="Karla"/>
              <a:ea typeface="Karla"/>
              <a:cs typeface="Karla"/>
              <a:sym typeface="Karla"/>
            </a:endParaRPr>
          </a:p>
        </p:txBody>
      </p:sp>
      <p:sp>
        <p:nvSpPr>
          <p:cNvPr id="351" name="Google Shape;351;p40"/>
          <p:cNvSpPr txBox="1"/>
          <p:nvPr/>
        </p:nvSpPr>
        <p:spPr>
          <a:xfrm>
            <a:off x="6110300" y="3061300"/>
            <a:ext cx="6072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396</a:t>
            </a:r>
            <a:endParaRPr>
              <a:latin typeface="Karla"/>
              <a:ea typeface="Karla"/>
              <a:cs typeface="Karla"/>
              <a:sym typeface="Karl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BC34A"/>
        </a:solidFill>
      </p:bgPr>
    </p:bg>
    <p:spTree>
      <p:nvGrpSpPr>
        <p:cNvPr id="355" name="Shape 355"/>
        <p:cNvGrpSpPr/>
        <p:nvPr/>
      </p:nvGrpSpPr>
      <p:grpSpPr>
        <a:xfrm>
          <a:off x="0" y="0"/>
          <a:ext cx="0" cy="0"/>
          <a:chOff x="0" y="0"/>
          <a:chExt cx="0" cy="0"/>
        </a:xfrm>
      </p:grpSpPr>
      <p:sp>
        <p:nvSpPr>
          <p:cNvPr id="356" name="Google Shape;356;p4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1"/>
          <p:cNvSpPr txBox="1"/>
          <p:nvPr/>
        </p:nvSpPr>
        <p:spPr>
          <a:xfrm>
            <a:off x="1383225" y="107450"/>
            <a:ext cx="3088800" cy="7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BC34A"/>
                </a:solidFill>
                <a:latin typeface="Montserrat"/>
                <a:ea typeface="Montserrat"/>
                <a:cs typeface="Montserrat"/>
                <a:sym typeface="Montserrat"/>
              </a:rPr>
              <a:t>DECISION</a:t>
            </a:r>
            <a:r>
              <a:rPr b="1" lang="en" sz="2400">
                <a:solidFill>
                  <a:srgbClr val="999999"/>
                </a:solidFill>
                <a:latin typeface="Montserrat"/>
                <a:ea typeface="Montserrat"/>
                <a:cs typeface="Montserrat"/>
                <a:sym typeface="Montserrat"/>
              </a:rPr>
              <a:t> TREES</a:t>
            </a:r>
            <a:endParaRPr/>
          </a:p>
        </p:txBody>
      </p:sp>
      <p:pic>
        <p:nvPicPr>
          <p:cNvPr id="358" name="Google Shape;358;p41"/>
          <p:cNvPicPr preferRelativeResize="0"/>
          <p:nvPr/>
        </p:nvPicPr>
        <p:blipFill>
          <a:blip r:embed="rId3">
            <a:alphaModFix/>
          </a:blip>
          <a:stretch>
            <a:fillRect/>
          </a:stretch>
        </p:blipFill>
        <p:spPr>
          <a:xfrm>
            <a:off x="165850" y="953500"/>
            <a:ext cx="8183825" cy="3411100"/>
          </a:xfrm>
          <a:prstGeom prst="rect">
            <a:avLst/>
          </a:prstGeom>
          <a:noFill/>
          <a:ln>
            <a:noFill/>
          </a:ln>
        </p:spPr>
      </p:pic>
      <p:pic>
        <p:nvPicPr>
          <p:cNvPr id="359" name="Google Shape;359;p41"/>
          <p:cNvPicPr preferRelativeResize="0"/>
          <p:nvPr/>
        </p:nvPicPr>
        <p:blipFill>
          <a:blip r:embed="rId4">
            <a:alphaModFix/>
          </a:blip>
          <a:stretch>
            <a:fillRect/>
          </a:stretch>
        </p:blipFill>
        <p:spPr>
          <a:xfrm>
            <a:off x="7614800" y="107451"/>
            <a:ext cx="1346150" cy="1328300"/>
          </a:xfrm>
          <a:prstGeom prst="rect">
            <a:avLst/>
          </a:prstGeom>
          <a:noFill/>
          <a:ln>
            <a:noFill/>
          </a:ln>
        </p:spPr>
      </p:pic>
      <p:sp>
        <p:nvSpPr>
          <p:cNvPr id="360" name="Google Shape;360;p41"/>
          <p:cNvSpPr txBox="1"/>
          <p:nvPr/>
        </p:nvSpPr>
        <p:spPr>
          <a:xfrm>
            <a:off x="7685100" y="1435750"/>
            <a:ext cx="13461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Reality Stone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BC34A"/>
        </a:solidFill>
      </p:bgPr>
    </p:bg>
    <p:spTree>
      <p:nvGrpSpPr>
        <p:cNvPr id="364" name="Shape 364"/>
        <p:cNvGrpSpPr/>
        <p:nvPr/>
      </p:nvGrpSpPr>
      <p:grpSpPr>
        <a:xfrm>
          <a:off x="0" y="0"/>
          <a:ext cx="0" cy="0"/>
          <a:chOff x="0" y="0"/>
          <a:chExt cx="0" cy="0"/>
        </a:xfrm>
      </p:grpSpPr>
      <p:sp>
        <p:nvSpPr>
          <p:cNvPr id="365" name="Google Shape;365;p4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42"/>
          <p:cNvSpPr txBox="1"/>
          <p:nvPr/>
        </p:nvSpPr>
        <p:spPr>
          <a:xfrm>
            <a:off x="1383225" y="107450"/>
            <a:ext cx="3088800" cy="7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BC34A"/>
                </a:solidFill>
                <a:latin typeface="Montserrat"/>
                <a:ea typeface="Montserrat"/>
                <a:cs typeface="Montserrat"/>
                <a:sym typeface="Montserrat"/>
              </a:rPr>
              <a:t>DECISION</a:t>
            </a:r>
            <a:r>
              <a:rPr b="1" lang="en" sz="2400">
                <a:solidFill>
                  <a:srgbClr val="999999"/>
                </a:solidFill>
                <a:latin typeface="Montserrat"/>
                <a:ea typeface="Montserrat"/>
                <a:cs typeface="Montserrat"/>
                <a:sym typeface="Montserrat"/>
              </a:rPr>
              <a:t> TREES</a:t>
            </a:r>
            <a:endParaRPr/>
          </a:p>
        </p:txBody>
      </p:sp>
      <p:pic>
        <p:nvPicPr>
          <p:cNvPr id="367" name="Google Shape;367;p42"/>
          <p:cNvPicPr preferRelativeResize="0"/>
          <p:nvPr/>
        </p:nvPicPr>
        <p:blipFill>
          <a:blip r:embed="rId3">
            <a:alphaModFix/>
          </a:blip>
          <a:stretch>
            <a:fillRect/>
          </a:stretch>
        </p:blipFill>
        <p:spPr>
          <a:xfrm>
            <a:off x="367275" y="568850"/>
            <a:ext cx="4448175" cy="1821600"/>
          </a:xfrm>
          <a:prstGeom prst="rect">
            <a:avLst/>
          </a:prstGeom>
          <a:noFill/>
          <a:ln>
            <a:noFill/>
          </a:ln>
        </p:spPr>
      </p:pic>
      <p:pic>
        <p:nvPicPr>
          <p:cNvPr id="368" name="Google Shape;368;p42"/>
          <p:cNvPicPr preferRelativeResize="0"/>
          <p:nvPr/>
        </p:nvPicPr>
        <p:blipFill>
          <a:blip r:embed="rId4">
            <a:alphaModFix/>
          </a:blip>
          <a:stretch>
            <a:fillRect/>
          </a:stretch>
        </p:blipFill>
        <p:spPr>
          <a:xfrm>
            <a:off x="273250" y="2390450"/>
            <a:ext cx="5810325" cy="2618750"/>
          </a:xfrm>
          <a:prstGeom prst="rect">
            <a:avLst/>
          </a:prstGeom>
          <a:noFill/>
          <a:ln>
            <a:noFill/>
          </a:ln>
        </p:spPr>
      </p:pic>
      <p:sp>
        <p:nvSpPr>
          <p:cNvPr id="369" name="Google Shape;369;p42"/>
          <p:cNvSpPr txBox="1"/>
          <p:nvPr/>
        </p:nvSpPr>
        <p:spPr>
          <a:xfrm>
            <a:off x="1000250" y="3077825"/>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223</a:t>
            </a:r>
            <a:endParaRPr>
              <a:latin typeface="Karla"/>
              <a:ea typeface="Karla"/>
              <a:cs typeface="Karla"/>
              <a:sym typeface="Karla"/>
            </a:endParaRPr>
          </a:p>
        </p:txBody>
      </p:sp>
      <p:sp>
        <p:nvSpPr>
          <p:cNvPr id="370" name="Google Shape;370;p42"/>
          <p:cNvSpPr txBox="1"/>
          <p:nvPr/>
        </p:nvSpPr>
        <p:spPr>
          <a:xfrm>
            <a:off x="2360175" y="3077700"/>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267</a:t>
            </a:r>
            <a:endParaRPr>
              <a:latin typeface="Karla"/>
              <a:ea typeface="Karla"/>
              <a:cs typeface="Karla"/>
              <a:sym typeface="Karla"/>
            </a:endParaRPr>
          </a:p>
        </p:txBody>
      </p:sp>
      <p:sp>
        <p:nvSpPr>
          <p:cNvPr id="371" name="Google Shape;371;p42"/>
          <p:cNvSpPr txBox="1"/>
          <p:nvPr/>
        </p:nvSpPr>
        <p:spPr>
          <a:xfrm>
            <a:off x="950675" y="4044575"/>
            <a:ext cx="5982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1071</a:t>
            </a:r>
            <a:r>
              <a:rPr lang="en">
                <a:latin typeface="Karla"/>
                <a:ea typeface="Karla"/>
                <a:cs typeface="Karla"/>
                <a:sym typeface="Karla"/>
              </a:rPr>
              <a:t>	</a:t>
            </a:r>
            <a:endParaRPr>
              <a:latin typeface="Karla"/>
              <a:ea typeface="Karla"/>
              <a:cs typeface="Karla"/>
              <a:sym typeface="Karla"/>
            </a:endParaRPr>
          </a:p>
        </p:txBody>
      </p:sp>
      <p:sp>
        <p:nvSpPr>
          <p:cNvPr id="372" name="Google Shape;372;p42"/>
          <p:cNvSpPr txBox="1"/>
          <p:nvPr/>
        </p:nvSpPr>
        <p:spPr>
          <a:xfrm>
            <a:off x="2400750" y="4069350"/>
            <a:ext cx="598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197</a:t>
            </a:r>
            <a:endParaRPr>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16"/>
          <p:cNvSpPr txBox="1"/>
          <p:nvPr/>
        </p:nvSpPr>
        <p:spPr>
          <a:xfrm>
            <a:off x="743400" y="190875"/>
            <a:ext cx="52641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Karla"/>
              <a:ea typeface="Karla"/>
              <a:cs typeface="Karla"/>
              <a:sym typeface="Karla"/>
            </a:endParaRPr>
          </a:p>
        </p:txBody>
      </p:sp>
      <p:pic>
        <p:nvPicPr>
          <p:cNvPr id="113" name="Google Shape;113;p16"/>
          <p:cNvPicPr preferRelativeResize="0"/>
          <p:nvPr/>
        </p:nvPicPr>
        <p:blipFill rotWithShape="1">
          <a:blip r:embed="rId3">
            <a:alphaModFix/>
          </a:blip>
          <a:srcRect b="0" l="0" r="0" t="11567"/>
          <a:stretch/>
        </p:blipFill>
        <p:spPr>
          <a:xfrm>
            <a:off x="152400" y="1346150"/>
            <a:ext cx="6769225" cy="3213124"/>
          </a:xfrm>
          <a:prstGeom prst="rect">
            <a:avLst/>
          </a:prstGeom>
          <a:noFill/>
          <a:ln>
            <a:noFill/>
          </a:ln>
        </p:spPr>
      </p:pic>
      <p:sp>
        <p:nvSpPr>
          <p:cNvPr id="114" name="Google Shape;114;p16"/>
          <p:cNvSpPr txBox="1"/>
          <p:nvPr/>
        </p:nvSpPr>
        <p:spPr>
          <a:xfrm>
            <a:off x="552525" y="144675"/>
            <a:ext cx="57864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66666"/>
                </a:solidFill>
                <a:latin typeface="Karla"/>
                <a:ea typeface="Karla"/>
                <a:cs typeface="Karla"/>
                <a:sym typeface="Karla"/>
              </a:rPr>
              <a:t>Customer churn rate</a:t>
            </a:r>
            <a:endParaRPr b="1" sz="2400">
              <a:solidFill>
                <a:srgbClr val="666666"/>
              </a:solidFill>
              <a:latin typeface="Karla"/>
              <a:ea typeface="Karla"/>
              <a:cs typeface="Karla"/>
              <a:sym typeface="Karla"/>
            </a:endParaRPr>
          </a:p>
        </p:txBody>
      </p:sp>
      <p:sp>
        <p:nvSpPr>
          <p:cNvPr id="115" name="Google Shape;115;p16"/>
          <p:cNvSpPr txBox="1"/>
          <p:nvPr/>
        </p:nvSpPr>
        <p:spPr>
          <a:xfrm>
            <a:off x="0" y="4229200"/>
            <a:ext cx="78960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latin typeface="Roboto"/>
                <a:ea typeface="Roboto"/>
                <a:cs typeface="Roboto"/>
                <a:sym typeface="Roboto"/>
              </a:rPr>
              <a:t>The </a:t>
            </a:r>
            <a:r>
              <a:rPr b="1" lang="en" sz="1200">
                <a:solidFill>
                  <a:srgbClr val="222222"/>
                </a:solidFill>
                <a:latin typeface="Roboto"/>
                <a:ea typeface="Roboto"/>
                <a:cs typeface="Roboto"/>
                <a:sym typeface="Roboto"/>
              </a:rPr>
              <a:t>churn rate</a:t>
            </a:r>
            <a:r>
              <a:rPr lang="en" sz="1200">
                <a:solidFill>
                  <a:srgbClr val="222222"/>
                </a:solidFill>
                <a:latin typeface="Roboto"/>
                <a:ea typeface="Roboto"/>
                <a:cs typeface="Roboto"/>
                <a:sym typeface="Roboto"/>
              </a:rPr>
              <a:t> is the </a:t>
            </a:r>
            <a:r>
              <a:rPr b="1" lang="en" sz="1200">
                <a:solidFill>
                  <a:srgbClr val="222222"/>
                </a:solidFill>
                <a:latin typeface="Roboto"/>
                <a:ea typeface="Roboto"/>
                <a:cs typeface="Roboto"/>
                <a:sym typeface="Roboto"/>
              </a:rPr>
              <a:t>percentage</a:t>
            </a:r>
            <a:r>
              <a:rPr lang="en" sz="1200">
                <a:solidFill>
                  <a:srgbClr val="222222"/>
                </a:solidFill>
                <a:latin typeface="Roboto"/>
                <a:ea typeface="Roboto"/>
                <a:cs typeface="Roboto"/>
                <a:sym typeface="Roboto"/>
              </a:rPr>
              <a:t> of subscribers to a service who discontinue their subscriptions to the service within a given time period.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BC34A"/>
        </a:solidFill>
      </p:bgPr>
    </p:bg>
    <p:spTree>
      <p:nvGrpSpPr>
        <p:cNvPr id="376" name="Shape 376"/>
        <p:cNvGrpSpPr/>
        <p:nvPr/>
      </p:nvGrpSpPr>
      <p:grpSpPr>
        <a:xfrm>
          <a:off x="0" y="0"/>
          <a:ext cx="0" cy="0"/>
          <a:chOff x="0" y="0"/>
          <a:chExt cx="0" cy="0"/>
        </a:xfrm>
      </p:grpSpPr>
      <p:sp>
        <p:nvSpPr>
          <p:cNvPr id="377" name="Google Shape;377;p4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3"/>
          <p:cNvSpPr txBox="1"/>
          <p:nvPr/>
        </p:nvSpPr>
        <p:spPr>
          <a:xfrm>
            <a:off x="1302650" y="67150"/>
            <a:ext cx="54525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BC34A"/>
                </a:solidFill>
                <a:latin typeface="Montserrat"/>
                <a:ea typeface="Montserrat"/>
                <a:cs typeface="Montserrat"/>
                <a:sym typeface="Montserrat"/>
              </a:rPr>
              <a:t>RANDOM FOREST</a:t>
            </a:r>
            <a:r>
              <a:rPr b="1" lang="en" sz="2400">
                <a:solidFill>
                  <a:srgbClr val="999999"/>
                </a:solidFill>
                <a:latin typeface="Montserrat"/>
                <a:ea typeface="Montserrat"/>
                <a:cs typeface="Montserrat"/>
                <a:sym typeface="Montserrat"/>
              </a:rPr>
              <a:t> CLASSIFIER</a:t>
            </a:r>
            <a:endParaRPr/>
          </a:p>
        </p:txBody>
      </p:sp>
      <p:pic>
        <p:nvPicPr>
          <p:cNvPr id="379" name="Google Shape;379;p43"/>
          <p:cNvPicPr preferRelativeResize="0"/>
          <p:nvPr/>
        </p:nvPicPr>
        <p:blipFill>
          <a:blip r:embed="rId3">
            <a:alphaModFix/>
          </a:blip>
          <a:stretch>
            <a:fillRect/>
          </a:stretch>
        </p:blipFill>
        <p:spPr>
          <a:xfrm>
            <a:off x="203074" y="1226366"/>
            <a:ext cx="3904417" cy="1753874"/>
          </a:xfrm>
          <a:prstGeom prst="rect">
            <a:avLst/>
          </a:prstGeom>
          <a:noFill/>
          <a:ln>
            <a:noFill/>
          </a:ln>
        </p:spPr>
      </p:pic>
      <p:pic>
        <p:nvPicPr>
          <p:cNvPr id="380" name="Google Shape;380;p43"/>
          <p:cNvPicPr preferRelativeResize="0"/>
          <p:nvPr/>
        </p:nvPicPr>
        <p:blipFill>
          <a:blip r:embed="rId4">
            <a:alphaModFix/>
          </a:blip>
          <a:stretch>
            <a:fillRect/>
          </a:stretch>
        </p:blipFill>
        <p:spPr>
          <a:xfrm>
            <a:off x="4051933" y="1219825"/>
            <a:ext cx="3904418" cy="1766948"/>
          </a:xfrm>
          <a:prstGeom prst="rect">
            <a:avLst/>
          </a:prstGeom>
          <a:noFill/>
          <a:ln>
            <a:noFill/>
          </a:ln>
        </p:spPr>
      </p:pic>
      <p:pic>
        <p:nvPicPr>
          <p:cNvPr id="381" name="Google Shape;381;p43"/>
          <p:cNvPicPr preferRelativeResize="0"/>
          <p:nvPr/>
        </p:nvPicPr>
        <p:blipFill>
          <a:blip r:embed="rId5">
            <a:alphaModFix/>
          </a:blip>
          <a:stretch>
            <a:fillRect/>
          </a:stretch>
        </p:blipFill>
        <p:spPr>
          <a:xfrm>
            <a:off x="94000" y="3059437"/>
            <a:ext cx="4037230" cy="1969913"/>
          </a:xfrm>
          <a:prstGeom prst="rect">
            <a:avLst/>
          </a:prstGeom>
          <a:noFill/>
          <a:ln>
            <a:noFill/>
          </a:ln>
        </p:spPr>
      </p:pic>
      <p:pic>
        <p:nvPicPr>
          <p:cNvPr id="382" name="Google Shape;382;p43"/>
          <p:cNvPicPr preferRelativeResize="0"/>
          <p:nvPr/>
        </p:nvPicPr>
        <p:blipFill>
          <a:blip r:embed="rId6">
            <a:alphaModFix/>
          </a:blip>
          <a:stretch>
            <a:fillRect/>
          </a:stretch>
        </p:blipFill>
        <p:spPr>
          <a:xfrm>
            <a:off x="4238775" y="2993226"/>
            <a:ext cx="3656400" cy="1969925"/>
          </a:xfrm>
          <a:prstGeom prst="rect">
            <a:avLst/>
          </a:prstGeom>
          <a:noFill/>
          <a:ln>
            <a:noFill/>
          </a:ln>
        </p:spPr>
      </p:pic>
      <p:pic>
        <p:nvPicPr>
          <p:cNvPr id="383" name="Google Shape;383;p43"/>
          <p:cNvPicPr preferRelativeResize="0"/>
          <p:nvPr/>
        </p:nvPicPr>
        <p:blipFill>
          <a:blip r:embed="rId7">
            <a:alphaModFix/>
          </a:blip>
          <a:stretch>
            <a:fillRect/>
          </a:stretch>
        </p:blipFill>
        <p:spPr>
          <a:xfrm>
            <a:off x="8117100" y="0"/>
            <a:ext cx="974975" cy="1420525"/>
          </a:xfrm>
          <a:prstGeom prst="rect">
            <a:avLst/>
          </a:prstGeom>
          <a:noFill/>
          <a:ln>
            <a:noFill/>
          </a:ln>
        </p:spPr>
      </p:pic>
      <p:sp>
        <p:nvSpPr>
          <p:cNvPr id="384" name="Google Shape;384;p43"/>
          <p:cNvSpPr txBox="1"/>
          <p:nvPr/>
        </p:nvSpPr>
        <p:spPr>
          <a:xfrm>
            <a:off x="8028303" y="1420525"/>
            <a:ext cx="14250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Space Stone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BC34A"/>
        </a:solidFill>
      </p:bgPr>
    </p:bg>
    <p:spTree>
      <p:nvGrpSpPr>
        <p:cNvPr id="388" name="Shape 388"/>
        <p:cNvGrpSpPr/>
        <p:nvPr/>
      </p:nvGrpSpPr>
      <p:grpSpPr>
        <a:xfrm>
          <a:off x="0" y="0"/>
          <a:ext cx="0" cy="0"/>
          <a:chOff x="0" y="0"/>
          <a:chExt cx="0" cy="0"/>
        </a:xfrm>
      </p:grpSpPr>
      <p:sp>
        <p:nvSpPr>
          <p:cNvPr id="389" name="Google Shape;389;p4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44"/>
          <p:cNvSpPr txBox="1"/>
          <p:nvPr/>
        </p:nvSpPr>
        <p:spPr>
          <a:xfrm>
            <a:off x="1302650" y="67150"/>
            <a:ext cx="54525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BC34A"/>
                </a:solidFill>
                <a:latin typeface="Montserrat"/>
                <a:ea typeface="Montserrat"/>
                <a:cs typeface="Montserrat"/>
                <a:sym typeface="Montserrat"/>
              </a:rPr>
              <a:t>RANDOM FOREST</a:t>
            </a:r>
            <a:r>
              <a:rPr b="1" lang="en" sz="2400">
                <a:solidFill>
                  <a:srgbClr val="999999"/>
                </a:solidFill>
                <a:latin typeface="Montserrat"/>
                <a:ea typeface="Montserrat"/>
                <a:cs typeface="Montserrat"/>
                <a:sym typeface="Montserrat"/>
              </a:rPr>
              <a:t> CLASSIFIER</a:t>
            </a:r>
            <a:endParaRPr/>
          </a:p>
        </p:txBody>
      </p:sp>
      <p:pic>
        <p:nvPicPr>
          <p:cNvPr id="391" name="Google Shape;391;p44"/>
          <p:cNvPicPr preferRelativeResize="0"/>
          <p:nvPr/>
        </p:nvPicPr>
        <p:blipFill>
          <a:blip r:embed="rId3">
            <a:alphaModFix/>
          </a:blip>
          <a:stretch>
            <a:fillRect/>
          </a:stretch>
        </p:blipFill>
        <p:spPr>
          <a:xfrm>
            <a:off x="713375" y="541775"/>
            <a:ext cx="3903301" cy="1660675"/>
          </a:xfrm>
          <a:prstGeom prst="rect">
            <a:avLst/>
          </a:prstGeom>
          <a:noFill/>
          <a:ln>
            <a:noFill/>
          </a:ln>
        </p:spPr>
      </p:pic>
      <p:pic>
        <p:nvPicPr>
          <p:cNvPr id="392" name="Google Shape;392;p44"/>
          <p:cNvPicPr preferRelativeResize="0"/>
          <p:nvPr/>
        </p:nvPicPr>
        <p:blipFill>
          <a:blip r:embed="rId4">
            <a:alphaModFix/>
          </a:blip>
          <a:stretch>
            <a:fillRect/>
          </a:stretch>
        </p:blipFill>
        <p:spPr>
          <a:xfrm>
            <a:off x="421001" y="2134150"/>
            <a:ext cx="4380599" cy="30764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BC34A"/>
        </a:solidFill>
      </p:bgPr>
    </p:bg>
    <p:spTree>
      <p:nvGrpSpPr>
        <p:cNvPr id="396" name="Shape 396"/>
        <p:cNvGrpSpPr/>
        <p:nvPr/>
      </p:nvGrpSpPr>
      <p:grpSpPr>
        <a:xfrm>
          <a:off x="0" y="0"/>
          <a:ext cx="0" cy="0"/>
          <a:chOff x="0" y="0"/>
          <a:chExt cx="0" cy="0"/>
        </a:xfrm>
      </p:grpSpPr>
      <p:sp>
        <p:nvSpPr>
          <p:cNvPr id="397" name="Google Shape;397;p4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45"/>
          <p:cNvSpPr txBox="1"/>
          <p:nvPr/>
        </p:nvSpPr>
        <p:spPr>
          <a:xfrm>
            <a:off x="1383225" y="107450"/>
            <a:ext cx="54525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BC34A"/>
                </a:solidFill>
                <a:latin typeface="Montserrat"/>
                <a:ea typeface="Montserrat"/>
                <a:cs typeface="Montserrat"/>
                <a:sym typeface="Montserrat"/>
              </a:rPr>
              <a:t>RANDOM FOREST</a:t>
            </a:r>
            <a:r>
              <a:rPr b="1" lang="en" sz="2400">
                <a:solidFill>
                  <a:srgbClr val="999999"/>
                </a:solidFill>
                <a:latin typeface="Montserrat"/>
                <a:ea typeface="Montserrat"/>
                <a:cs typeface="Montserrat"/>
                <a:sym typeface="Montserrat"/>
              </a:rPr>
              <a:t> CLASSIFIER</a:t>
            </a:r>
            <a:endParaRPr/>
          </a:p>
        </p:txBody>
      </p:sp>
      <p:pic>
        <p:nvPicPr>
          <p:cNvPr id="399" name="Google Shape;399;p45"/>
          <p:cNvPicPr preferRelativeResize="0"/>
          <p:nvPr/>
        </p:nvPicPr>
        <p:blipFill>
          <a:blip r:embed="rId3">
            <a:alphaModFix/>
          </a:blip>
          <a:stretch>
            <a:fillRect/>
          </a:stretch>
        </p:blipFill>
        <p:spPr>
          <a:xfrm>
            <a:off x="94000" y="1135875"/>
            <a:ext cx="6987649" cy="3530300"/>
          </a:xfrm>
          <a:prstGeom prst="rect">
            <a:avLst/>
          </a:prstGeom>
          <a:noFill/>
          <a:ln cap="flat" cmpd="sng" w="9525">
            <a:solidFill>
              <a:srgbClr val="000000"/>
            </a:solidFill>
            <a:prstDash val="solid"/>
            <a:round/>
            <a:headEnd len="sm" w="sm" type="none"/>
            <a:tailEnd len="sm" w="sm" type="none"/>
          </a:ln>
        </p:spPr>
      </p:pic>
      <p:sp>
        <p:nvSpPr>
          <p:cNvPr id="400" name="Google Shape;400;p45"/>
          <p:cNvSpPr txBox="1"/>
          <p:nvPr/>
        </p:nvSpPr>
        <p:spPr>
          <a:xfrm>
            <a:off x="1152650" y="2392025"/>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102</a:t>
            </a:r>
            <a:endParaRPr>
              <a:latin typeface="Karla"/>
              <a:ea typeface="Karla"/>
              <a:cs typeface="Karla"/>
              <a:sym typeface="Karla"/>
            </a:endParaRPr>
          </a:p>
        </p:txBody>
      </p:sp>
      <p:sp>
        <p:nvSpPr>
          <p:cNvPr id="401" name="Google Shape;401;p45"/>
          <p:cNvSpPr txBox="1"/>
          <p:nvPr/>
        </p:nvSpPr>
        <p:spPr>
          <a:xfrm>
            <a:off x="2512575" y="2391900"/>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388</a:t>
            </a:r>
            <a:endParaRPr>
              <a:latin typeface="Karla"/>
              <a:ea typeface="Karla"/>
              <a:cs typeface="Karla"/>
              <a:sym typeface="Karla"/>
            </a:endParaRPr>
          </a:p>
        </p:txBody>
      </p:sp>
      <p:sp>
        <p:nvSpPr>
          <p:cNvPr id="402" name="Google Shape;402;p45"/>
          <p:cNvSpPr txBox="1"/>
          <p:nvPr/>
        </p:nvSpPr>
        <p:spPr>
          <a:xfrm>
            <a:off x="1103075" y="3358775"/>
            <a:ext cx="5982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938	</a:t>
            </a:r>
            <a:endParaRPr>
              <a:latin typeface="Karla"/>
              <a:ea typeface="Karla"/>
              <a:cs typeface="Karla"/>
              <a:sym typeface="Karla"/>
            </a:endParaRPr>
          </a:p>
        </p:txBody>
      </p:sp>
      <p:sp>
        <p:nvSpPr>
          <p:cNvPr id="403" name="Google Shape;403;p45"/>
          <p:cNvSpPr txBox="1"/>
          <p:nvPr/>
        </p:nvSpPr>
        <p:spPr>
          <a:xfrm>
            <a:off x="2553150" y="3383550"/>
            <a:ext cx="598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330</a:t>
            </a:r>
            <a:endParaRPr>
              <a:latin typeface="Karla"/>
              <a:ea typeface="Karla"/>
              <a:cs typeface="Karla"/>
              <a:sym typeface="Karl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BC34A"/>
        </a:solidFill>
      </p:bgPr>
    </p:bg>
    <p:spTree>
      <p:nvGrpSpPr>
        <p:cNvPr id="407" name="Shape 407"/>
        <p:cNvGrpSpPr/>
        <p:nvPr/>
      </p:nvGrpSpPr>
      <p:grpSpPr>
        <a:xfrm>
          <a:off x="0" y="0"/>
          <a:ext cx="0" cy="0"/>
          <a:chOff x="0" y="0"/>
          <a:chExt cx="0" cy="0"/>
        </a:xfrm>
      </p:grpSpPr>
      <p:sp>
        <p:nvSpPr>
          <p:cNvPr id="408" name="Google Shape;408;p4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46"/>
          <p:cNvSpPr txBox="1"/>
          <p:nvPr/>
        </p:nvSpPr>
        <p:spPr>
          <a:xfrm>
            <a:off x="1383225" y="107450"/>
            <a:ext cx="54525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BC34A"/>
                </a:solidFill>
                <a:latin typeface="Montserrat"/>
                <a:ea typeface="Montserrat"/>
                <a:cs typeface="Montserrat"/>
                <a:sym typeface="Montserrat"/>
              </a:rPr>
              <a:t>RANDOM FOREST</a:t>
            </a:r>
            <a:r>
              <a:rPr b="1" lang="en" sz="2400">
                <a:solidFill>
                  <a:srgbClr val="999999"/>
                </a:solidFill>
                <a:latin typeface="Montserrat"/>
                <a:ea typeface="Montserrat"/>
                <a:cs typeface="Montserrat"/>
                <a:sym typeface="Montserrat"/>
              </a:rPr>
              <a:t> CLASSIFIER</a:t>
            </a:r>
            <a:endParaRPr/>
          </a:p>
        </p:txBody>
      </p:sp>
      <p:pic>
        <p:nvPicPr>
          <p:cNvPr id="410" name="Google Shape;410;p46"/>
          <p:cNvPicPr preferRelativeResize="0"/>
          <p:nvPr/>
        </p:nvPicPr>
        <p:blipFill>
          <a:blip r:embed="rId3">
            <a:alphaModFix/>
          </a:blip>
          <a:stretch>
            <a:fillRect/>
          </a:stretch>
        </p:blipFill>
        <p:spPr>
          <a:xfrm>
            <a:off x="152400" y="931250"/>
            <a:ext cx="6911524" cy="405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5722"/>
        </a:solidFill>
      </p:bgPr>
    </p:bg>
    <p:spTree>
      <p:nvGrpSpPr>
        <p:cNvPr id="414" name="Shape 414"/>
        <p:cNvGrpSpPr/>
        <p:nvPr/>
      </p:nvGrpSpPr>
      <p:grpSpPr>
        <a:xfrm>
          <a:off x="0" y="0"/>
          <a:ext cx="0" cy="0"/>
          <a:chOff x="0" y="0"/>
          <a:chExt cx="0" cy="0"/>
        </a:xfrm>
      </p:grpSpPr>
      <p:sp>
        <p:nvSpPr>
          <p:cNvPr id="415" name="Google Shape;415;p47"/>
          <p:cNvSpPr txBox="1"/>
          <p:nvPr>
            <p:ph type="title"/>
          </p:nvPr>
        </p:nvSpPr>
        <p:spPr>
          <a:xfrm>
            <a:off x="677175" y="168325"/>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5722"/>
                </a:solidFill>
              </a:rPr>
              <a:t>SUPPORT</a:t>
            </a:r>
            <a:r>
              <a:rPr lang="en"/>
              <a:t> VECTOR MACHINE</a:t>
            </a:r>
            <a:endParaRPr/>
          </a:p>
        </p:txBody>
      </p:sp>
      <p:sp>
        <p:nvSpPr>
          <p:cNvPr id="416" name="Google Shape;416;p4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47"/>
          <p:cNvPicPr preferRelativeResize="0"/>
          <p:nvPr/>
        </p:nvPicPr>
        <p:blipFill>
          <a:blip r:embed="rId3">
            <a:alphaModFix/>
          </a:blip>
          <a:stretch>
            <a:fillRect/>
          </a:stretch>
        </p:blipFill>
        <p:spPr>
          <a:xfrm>
            <a:off x="326975" y="654025"/>
            <a:ext cx="4438650" cy="1561850"/>
          </a:xfrm>
          <a:prstGeom prst="rect">
            <a:avLst/>
          </a:prstGeom>
          <a:noFill/>
          <a:ln>
            <a:noFill/>
          </a:ln>
        </p:spPr>
      </p:pic>
      <p:pic>
        <p:nvPicPr>
          <p:cNvPr id="418" name="Google Shape;418;p47"/>
          <p:cNvPicPr preferRelativeResize="0"/>
          <p:nvPr/>
        </p:nvPicPr>
        <p:blipFill>
          <a:blip r:embed="rId4">
            <a:alphaModFix/>
          </a:blip>
          <a:stretch>
            <a:fillRect/>
          </a:stretch>
        </p:blipFill>
        <p:spPr>
          <a:xfrm>
            <a:off x="246400" y="2215875"/>
            <a:ext cx="5246275" cy="2833150"/>
          </a:xfrm>
          <a:prstGeom prst="rect">
            <a:avLst/>
          </a:prstGeom>
          <a:noFill/>
          <a:ln>
            <a:noFill/>
          </a:ln>
        </p:spPr>
      </p:pic>
      <p:sp>
        <p:nvSpPr>
          <p:cNvPr id="419" name="Google Shape;419;p47"/>
          <p:cNvSpPr txBox="1"/>
          <p:nvPr/>
        </p:nvSpPr>
        <p:spPr>
          <a:xfrm>
            <a:off x="7726338" y="1299050"/>
            <a:ext cx="1456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Power Stone</a:t>
            </a:r>
            <a:endParaRPr/>
          </a:p>
        </p:txBody>
      </p:sp>
      <p:pic>
        <p:nvPicPr>
          <p:cNvPr id="420" name="Google Shape;420;p47"/>
          <p:cNvPicPr preferRelativeResize="0"/>
          <p:nvPr/>
        </p:nvPicPr>
        <p:blipFill>
          <a:blip r:embed="rId5">
            <a:alphaModFix/>
          </a:blip>
          <a:stretch>
            <a:fillRect/>
          </a:stretch>
        </p:blipFill>
        <p:spPr>
          <a:xfrm>
            <a:off x="7765475" y="0"/>
            <a:ext cx="1378525" cy="1378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5722"/>
        </a:solidFill>
      </p:bgPr>
    </p:bg>
    <p:spTree>
      <p:nvGrpSpPr>
        <p:cNvPr id="424" name="Shape 424"/>
        <p:cNvGrpSpPr/>
        <p:nvPr/>
      </p:nvGrpSpPr>
      <p:grpSpPr>
        <a:xfrm>
          <a:off x="0" y="0"/>
          <a:ext cx="0" cy="0"/>
          <a:chOff x="0" y="0"/>
          <a:chExt cx="0" cy="0"/>
        </a:xfrm>
      </p:grpSpPr>
      <p:sp>
        <p:nvSpPr>
          <p:cNvPr id="425" name="Google Shape;425;p48"/>
          <p:cNvSpPr txBox="1"/>
          <p:nvPr>
            <p:ph type="title"/>
          </p:nvPr>
        </p:nvSpPr>
        <p:spPr>
          <a:xfrm>
            <a:off x="677175" y="168325"/>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5722"/>
                </a:solidFill>
              </a:rPr>
              <a:t>SUPPORT</a:t>
            </a:r>
            <a:r>
              <a:rPr lang="en"/>
              <a:t> VECTOR MACHINE</a:t>
            </a:r>
            <a:endParaRPr/>
          </a:p>
        </p:txBody>
      </p:sp>
      <p:sp>
        <p:nvSpPr>
          <p:cNvPr id="426" name="Google Shape;426;p4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48"/>
          <p:cNvPicPr preferRelativeResize="0"/>
          <p:nvPr/>
        </p:nvPicPr>
        <p:blipFill>
          <a:blip r:embed="rId3">
            <a:alphaModFix/>
          </a:blip>
          <a:stretch>
            <a:fillRect/>
          </a:stretch>
        </p:blipFill>
        <p:spPr>
          <a:xfrm>
            <a:off x="94000" y="1135875"/>
            <a:ext cx="6987649" cy="3530300"/>
          </a:xfrm>
          <a:prstGeom prst="rect">
            <a:avLst/>
          </a:prstGeom>
          <a:noFill/>
          <a:ln cap="flat" cmpd="sng" w="9525">
            <a:solidFill>
              <a:srgbClr val="000000"/>
            </a:solidFill>
            <a:prstDash val="solid"/>
            <a:round/>
            <a:headEnd len="sm" w="sm" type="none"/>
            <a:tailEnd len="sm" w="sm" type="none"/>
          </a:ln>
        </p:spPr>
      </p:pic>
      <p:sp>
        <p:nvSpPr>
          <p:cNvPr id="428" name="Google Shape;428;p48"/>
          <p:cNvSpPr txBox="1"/>
          <p:nvPr/>
        </p:nvSpPr>
        <p:spPr>
          <a:xfrm>
            <a:off x="1152650" y="2392025"/>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94</a:t>
            </a:r>
            <a:endParaRPr>
              <a:latin typeface="Karla"/>
              <a:ea typeface="Karla"/>
              <a:cs typeface="Karla"/>
              <a:sym typeface="Karla"/>
            </a:endParaRPr>
          </a:p>
        </p:txBody>
      </p:sp>
      <p:sp>
        <p:nvSpPr>
          <p:cNvPr id="429" name="Google Shape;429;p48"/>
          <p:cNvSpPr txBox="1"/>
          <p:nvPr/>
        </p:nvSpPr>
        <p:spPr>
          <a:xfrm>
            <a:off x="2512575" y="2391900"/>
            <a:ext cx="548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396</a:t>
            </a:r>
            <a:endParaRPr>
              <a:latin typeface="Karla"/>
              <a:ea typeface="Karla"/>
              <a:cs typeface="Karla"/>
              <a:sym typeface="Karla"/>
            </a:endParaRPr>
          </a:p>
        </p:txBody>
      </p:sp>
      <p:sp>
        <p:nvSpPr>
          <p:cNvPr id="430" name="Google Shape;430;p48"/>
          <p:cNvSpPr txBox="1"/>
          <p:nvPr/>
        </p:nvSpPr>
        <p:spPr>
          <a:xfrm>
            <a:off x="1103075" y="3358775"/>
            <a:ext cx="5982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924</a:t>
            </a:r>
            <a:r>
              <a:rPr lang="en">
                <a:latin typeface="Karla"/>
                <a:ea typeface="Karla"/>
                <a:cs typeface="Karla"/>
                <a:sym typeface="Karla"/>
              </a:rPr>
              <a:t>	</a:t>
            </a:r>
            <a:endParaRPr>
              <a:latin typeface="Karla"/>
              <a:ea typeface="Karla"/>
              <a:cs typeface="Karla"/>
              <a:sym typeface="Karla"/>
            </a:endParaRPr>
          </a:p>
        </p:txBody>
      </p:sp>
      <p:sp>
        <p:nvSpPr>
          <p:cNvPr id="431" name="Google Shape;431;p48"/>
          <p:cNvSpPr txBox="1"/>
          <p:nvPr/>
        </p:nvSpPr>
        <p:spPr>
          <a:xfrm>
            <a:off x="2553150" y="3383550"/>
            <a:ext cx="598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344</a:t>
            </a:r>
            <a:endParaRPr>
              <a:latin typeface="Karla"/>
              <a:ea typeface="Karla"/>
              <a:cs typeface="Karla"/>
              <a:sym typeface="Karl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9"/>
          <p:cNvSpPr txBox="1"/>
          <p:nvPr/>
        </p:nvSpPr>
        <p:spPr>
          <a:xfrm>
            <a:off x="902000" y="217950"/>
            <a:ext cx="50214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Karla"/>
                <a:ea typeface="Karla"/>
                <a:cs typeface="Karla"/>
                <a:sym typeface="Karla"/>
              </a:rPr>
              <a:t>Predictive Modeling Approach</a:t>
            </a:r>
            <a:endParaRPr b="1" sz="1800">
              <a:solidFill>
                <a:srgbClr val="666666"/>
              </a:solidFill>
              <a:latin typeface="Karla"/>
              <a:ea typeface="Karla"/>
              <a:cs typeface="Karla"/>
              <a:sym typeface="Karla"/>
            </a:endParaRPr>
          </a:p>
        </p:txBody>
      </p:sp>
      <p:sp>
        <p:nvSpPr>
          <p:cNvPr id="438" name="Google Shape;438;p49"/>
          <p:cNvSpPr/>
          <p:nvPr/>
        </p:nvSpPr>
        <p:spPr>
          <a:xfrm>
            <a:off x="566675"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1</a:t>
            </a:r>
            <a:endParaRPr/>
          </a:p>
        </p:txBody>
      </p:sp>
      <p:sp>
        <p:nvSpPr>
          <p:cNvPr id="439" name="Google Shape;439;p49"/>
          <p:cNvSpPr/>
          <p:nvPr/>
        </p:nvSpPr>
        <p:spPr>
          <a:xfrm>
            <a:off x="2331850"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2</a:t>
            </a:r>
            <a:endParaRPr/>
          </a:p>
        </p:txBody>
      </p:sp>
      <p:sp>
        <p:nvSpPr>
          <p:cNvPr id="440" name="Google Shape;440;p49"/>
          <p:cNvSpPr/>
          <p:nvPr/>
        </p:nvSpPr>
        <p:spPr>
          <a:xfrm>
            <a:off x="3944838" y="1159475"/>
            <a:ext cx="548700" cy="496800"/>
          </a:xfrm>
          <a:prstGeom prst="ellipse">
            <a:avLst/>
          </a:prstGeom>
          <a:solidFill>
            <a:srgbClr val="F4CCCC"/>
          </a:solid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3</a:t>
            </a:r>
            <a:endParaRPr/>
          </a:p>
        </p:txBody>
      </p:sp>
      <p:sp>
        <p:nvSpPr>
          <p:cNvPr id="441" name="Google Shape;441;p49"/>
          <p:cNvSpPr/>
          <p:nvPr/>
        </p:nvSpPr>
        <p:spPr>
          <a:xfrm>
            <a:off x="5400275"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4</a:t>
            </a:r>
            <a:endParaRPr/>
          </a:p>
        </p:txBody>
      </p:sp>
      <p:sp>
        <p:nvSpPr>
          <p:cNvPr id="442" name="Google Shape;442;p49"/>
          <p:cNvSpPr txBox="1"/>
          <p:nvPr/>
        </p:nvSpPr>
        <p:spPr>
          <a:xfrm>
            <a:off x="3266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Data Overview</a:t>
            </a:r>
            <a:endParaRPr b="1" sz="800">
              <a:latin typeface="Karla"/>
              <a:ea typeface="Karla"/>
              <a:cs typeface="Karla"/>
              <a:sym typeface="Karla"/>
            </a:endParaRPr>
          </a:p>
          <a:p>
            <a:pPr indent="0" lvl="0" marL="0" rtl="0" algn="l">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43" name="Google Shape;443;p49"/>
          <p:cNvSpPr txBox="1"/>
          <p:nvPr/>
        </p:nvSpPr>
        <p:spPr>
          <a:xfrm>
            <a:off x="20790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Model Selection</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44" name="Google Shape;444;p49"/>
          <p:cNvSpPr txBox="1"/>
          <p:nvPr/>
        </p:nvSpPr>
        <p:spPr>
          <a:xfrm>
            <a:off x="3739638"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Results</a:t>
            </a:r>
            <a:endParaRPr b="1" sz="800">
              <a:latin typeface="Karla"/>
              <a:ea typeface="Karla"/>
              <a:cs typeface="Karla"/>
              <a:sym typeface="Karla"/>
            </a:endParaRPr>
          </a:p>
          <a:p>
            <a:pPr indent="0" lvl="0" marL="45720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45" name="Google Shape;445;p49"/>
          <p:cNvSpPr txBox="1"/>
          <p:nvPr/>
        </p:nvSpPr>
        <p:spPr>
          <a:xfrm>
            <a:off x="5242725"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Conclusion</a:t>
            </a:r>
            <a:endParaRPr b="1" sz="800">
              <a:latin typeface="Karla"/>
              <a:ea typeface="Karla"/>
              <a:cs typeface="Karla"/>
              <a:sym typeface="Karla"/>
            </a:endParaRPr>
          </a:p>
          <a:p>
            <a:pPr indent="0" lvl="0" marL="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46" name="Google Shape;446;p49"/>
          <p:cNvSpPr/>
          <p:nvPr/>
        </p:nvSpPr>
        <p:spPr>
          <a:xfrm>
            <a:off x="1447150" y="131637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9"/>
          <p:cNvSpPr/>
          <p:nvPr/>
        </p:nvSpPr>
        <p:spPr>
          <a:xfrm>
            <a:off x="3138350"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8" name="Google Shape;448;p49"/>
          <p:cNvSpPr/>
          <p:nvPr/>
        </p:nvSpPr>
        <p:spPr>
          <a:xfrm>
            <a:off x="4672563"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3A9F4"/>
        </a:solidFill>
      </p:bgPr>
    </p:bg>
    <p:spTree>
      <p:nvGrpSpPr>
        <p:cNvPr id="452" name="Shape 452"/>
        <p:cNvGrpSpPr/>
        <p:nvPr/>
      </p:nvGrpSpPr>
      <p:grpSpPr>
        <a:xfrm>
          <a:off x="0" y="0"/>
          <a:ext cx="0" cy="0"/>
          <a:chOff x="0" y="0"/>
          <a:chExt cx="0" cy="0"/>
        </a:xfrm>
      </p:grpSpPr>
      <p:sp>
        <p:nvSpPr>
          <p:cNvPr id="453" name="Google Shape;453;p50"/>
          <p:cNvSpPr txBox="1"/>
          <p:nvPr>
            <p:ph idx="4294967295" type="subTitle"/>
          </p:nvPr>
        </p:nvSpPr>
        <p:spPr>
          <a:xfrm>
            <a:off x="309775" y="133450"/>
            <a:ext cx="6136800" cy="66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03A9F4"/>
                </a:solidFill>
                <a:latin typeface="Montserrat"/>
                <a:ea typeface="Montserrat"/>
                <a:cs typeface="Montserrat"/>
                <a:sym typeface="Montserrat"/>
              </a:rPr>
              <a:t>CONFUSION MATRIX</a:t>
            </a:r>
            <a:r>
              <a:rPr b="1" lang="en" sz="2400">
                <a:solidFill>
                  <a:srgbClr val="999999"/>
                </a:solidFill>
                <a:latin typeface="Montserrat"/>
                <a:ea typeface="Montserrat"/>
                <a:cs typeface="Montserrat"/>
                <a:sym typeface="Montserrat"/>
              </a:rPr>
              <a:t> </a:t>
            </a:r>
            <a:r>
              <a:rPr b="1" lang="en" sz="2400">
                <a:solidFill>
                  <a:srgbClr val="999999"/>
                </a:solidFill>
                <a:latin typeface="Montserrat"/>
                <a:ea typeface="Montserrat"/>
                <a:cs typeface="Montserrat"/>
                <a:sym typeface="Montserrat"/>
              </a:rPr>
              <a:t>COMPARISON</a:t>
            </a:r>
            <a:endParaRPr/>
          </a:p>
        </p:txBody>
      </p:sp>
      <p:sp>
        <p:nvSpPr>
          <p:cNvPr id="454" name="Google Shape;454;p5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50"/>
          <p:cNvPicPr preferRelativeResize="0"/>
          <p:nvPr/>
        </p:nvPicPr>
        <p:blipFill>
          <a:blip r:embed="rId3">
            <a:alphaModFix/>
          </a:blip>
          <a:stretch>
            <a:fillRect/>
          </a:stretch>
        </p:blipFill>
        <p:spPr>
          <a:xfrm>
            <a:off x="152400" y="797050"/>
            <a:ext cx="2257425" cy="1990725"/>
          </a:xfrm>
          <a:prstGeom prst="rect">
            <a:avLst/>
          </a:prstGeom>
          <a:noFill/>
          <a:ln>
            <a:noFill/>
          </a:ln>
        </p:spPr>
      </p:pic>
      <p:pic>
        <p:nvPicPr>
          <p:cNvPr id="456" name="Google Shape;456;p50"/>
          <p:cNvPicPr preferRelativeResize="0"/>
          <p:nvPr/>
        </p:nvPicPr>
        <p:blipFill>
          <a:blip r:embed="rId4">
            <a:alphaModFix/>
          </a:blip>
          <a:stretch>
            <a:fillRect/>
          </a:stretch>
        </p:blipFill>
        <p:spPr>
          <a:xfrm>
            <a:off x="2535375" y="797050"/>
            <a:ext cx="2238375" cy="1924050"/>
          </a:xfrm>
          <a:prstGeom prst="rect">
            <a:avLst/>
          </a:prstGeom>
          <a:noFill/>
          <a:ln>
            <a:noFill/>
          </a:ln>
        </p:spPr>
      </p:pic>
      <p:pic>
        <p:nvPicPr>
          <p:cNvPr id="457" name="Google Shape;457;p50"/>
          <p:cNvPicPr preferRelativeResize="0"/>
          <p:nvPr/>
        </p:nvPicPr>
        <p:blipFill>
          <a:blip r:embed="rId5">
            <a:alphaModFix/>
          </a:blip>
          <a:stretch>
            <a:fillRect/>
          </a:stretch>
        </p:blipFill>
        <p:spPr>
          <a:xfrm>
            <a:off x="152400" y="2940175"/>
            <a:ext cx="2219325" cy="1914525"/>
          </a:xfrm>
          <a:prstGeom prst="rect">
            <a:avLst/>
          </a:prstGeom>
          <a:noFill/>
          <a:ln>
            <a:noFill/>
          </a:ln>
        </p:spPr>
      </p:pic>
      <p:pic>
        <p:nvPicPr>
          <p:cNvPr id="458" name="Google Shape;458;p50"/>
          <p:cNvPicPr preferRelativeResize="0"/>
          <p:nvPr/>
        </p:nvPicPr>
        <p:blipFill>
          <a:blip r:embed="rId6">
            <a:alphaModFix/>
          </a:blip>
          <a:stretch>
            <a:fillRect/>
          </a:stretch>
        </p:blipFill>
        <p:spPr>
          <a:xfrm>
            <a:off x="2535375" y="2925888"/>
            <a:ext cx="2238375" cy="1943100"/>
          </a:xfrm>
          <a:prstGeom prst="rect">
            <a:avLst/>
          </a:prstGeom>
          <a:noFill/>
          <a:ln>
            <a:noFill/>
          </a:ln>
        </p:spPr>
      </p:pic>
      <p:pic>
        <p:nvPicPr>
          <p:cNvPr id="459" name="Google Shape;459;p50"/>
          <p:cNvPicPr preferRelativeResize="0"/>
          <p:nvPr/>
        </p:nvPicPr>
        <p:blipFill>
          <a:blip r:embed="rId7">
            <a:alphaModFix/>
          </a:blip>
          <a:stretch>
            <a:fillRect/>
          </a:stretch>
        </p:blipFill>
        <p:spPr>
          <a:xfrm>
            <a:off x="4926150" y="2954463"/>
            <a:ext cx="2181225" cy="1905000"/>
          </a:xfrm>
          <a:prstGeom prst="rect">
            <a:avLst/>
          </a:prstGeom>
          <a:noFill/>
          <a:ln>
            <a:noFill/>
          </a:ln>
        </p:spPr>
      </p:pic>
      <p:pic>
        <p:nvPicPr>
          <p:cNvPr id="460" name="Google Shape;460;p50"/>
          <p:cNvPicPr preferRelativeResize="0"/>
          <p:nvPr/>
        </p:nvPicPr>
        <p:blipFill>
          <a:blip r:embed="rId8">
            <a:alphaModFix/>
          </a:blip>
          <a:stretch>
            <a:fillRect/>
          </a:stretch>
        </p:blipFill>
        <p:spPr>
          <a:xfrm>
            <a:off x="4975500" y="832763"/>
            <a:ext cx="2099019" cy="18526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CAF50"/>
        </a:solidFill>
      </p:bgPr>
    </p:bg>
    <p:spTree>
      <p:nvGrpSpPr>
        <p:cNvPr id="464" name="Shape 464"/>
        <p:cNvGrpSpPr/>
        <p:nvPr/>
      </p:nvGrpSpPr>
      <p:grpSpPr>
        <a:xfrm>
          <a:off x="0" y="0"/>
          <a:ext cx="0" cy="0"/>
          <a:chOff x="0" y="0"/>
          <a:chExt cx="0" cy="0"/>
        </a:xfrm>
      </p:grpSpPr>
      <p:sp>
        <p:nvSpPr>
          <p:cNvPr id="465" name="Google Shape;465;p51"/>
          <p:cNvSpPr txBox="1"/>
          <p:nvPr>
            <p:ph type="title"/>
          </p:nvPr>
        </p:nvSpPr>
        <p:spPr>
          <a:xfrm>
            <a:off x="107450" y="268600"/>
            <a:ext cx="6956700" cy="57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COMPARISON</a:t>
            </a:r>
            <a:r>
              <a:rPr lang="en"/>
              <a:t> OF </a:t>
            </a:r>
            <a:r>
              <a:rPr lang="en">
                <a:solidFill>
                  <a:srgbClr val="4CAF50"/>
                </a:solidFill>
              </a:rPr>
              <a:t>MODEL PERFORMANCES</a:t>
            </a:r>
            <a:r>
              <a:rPr lang="en"/>
              <a:t> </a:t>
            </a:r>
            <a:endParaRPr/>
          </a:p>
        </p:txBody>
      </p:sp>
      <p:sp>
        <p:nvSpPr>
          <p:cNvPr id="466" name="Google Shape;466;p5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7" name="Google Shape;467;p51"/>
          <p:cNvPicPr preferRelativeResize="0"/>
          <p:nvPr/>
        </p:nvPicPr>
        <p:blipFill>
          <a:blip r:embed="rId3">
            <a:alphaModFix/>
          </a:blip>
          <a:stretch>
            <a:fillRect/>
          </a:stretch>
        </p:blipFill>
        <p:spPr>
          <a:xfrm>
            <a:off x="107450" y="738525"/>
            <a:ext cx="6889325" cy="4163249"/>
          </a:xfrm>
          <a:prstGeom prst="rect">
            <a:avLst/>
          </a:prstGeom>
          <a:noFill/>
          <a:ln>
            <a:noFill/>
          </a:ln>
        </p:spPr>
      </p:pic>
      <p:sp>
        <p:nvSpPr>
          <p:cNvPr id="468" name="Google Shape;468;p51"/>
          <p:cNvSpPr/>
          <p:nvPr/>
        </p:nvSpPr>
        <p:spPr>
          <a:xfrm>
            <a:off x="5937125" y="2300512"/>
            <a:ext cx="341700" cy="231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52"/>
          <p:cNvSpPr txBox="1"/>
          <p:nvPr/>
        </p:nvSpPr>
        <p:spPr>
          <a:xfrm>
            <a:off x="902000" y="217950"/>
            <a:ext cx="50214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Karla"/>
                <a:ea typeface="Karla"/>
                <a:cs typeface="Karla"/>
                <a:sym typeface="Karla"/>
              </a:rPr>
              <a:t>Predictive Modeling Approach</a:t>
            </a:r>
            <a:endParaRPr b="1" sz="1800">
              <a:solidFill>
                <a:srgbClr val="666666"/>
              </a:solidFill>
              <a:latin typeface="Karla"/>
              <a:ea typeface="Karla"/>
              <a:cs typeface="Karla"/>
              <a:sym typeface="Karla"/>
            </a:endParaRPr>
          </a:p>
        </p:txBody>
      </p:sp>
      <p:sp>
        <p:nvSpPr>
          <p:cNvPr id="475" name="Google Shape;475;p52"/>
          <p:cNvSpPr/>
          <p:nvPr/>
        </p:nvSpPr>
        <p:spPr>
          <a:xfrm>
            <a:off x="566675"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1</a:t>
            </a:r>
            <a:endParaRPr/>
          </a:p>
        </p:txBody>
      </p:sp>
      <p:sp>
        <p:nvSpPr>
          <p:cNvPr id="476" name="Google Shape;476;p52"/>
          <p:cNvSpPr/>
          <p:nvPr/>
        </p:nvSpPr>
        <p:spPr>
          <a:xfrm>
            <a:off x="2331850"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2</a:t>
            </a:r>
            <a:endParaRPr/>
          </a:p>
        </p:txBody>
      </p:sp>
      <p:sp>
        <p:nvSpPr>
          <p:cNvPr id="477" name="Google Shape;477;p52"/>
          <p:cNvSpPr/>
          <p:nvPr/>
        </p:nvSpPr>
        <p:spPr>
          <a:xfrm>
            <a:off x="3944838"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3</a:t>
            </a:r>
            <a:endParaRPr/>
          </a:p>
        </p:txBody>
      </p:sp>
      <p:sp>
        <p:nvSpPr>
          <p:cNvPr id="478" name="Google Shape;478;p52"/>
          <p:cNvSpPr/>
          <p:nvPr/>
        </p:nvSpPr>
        <p:spPr>
          <a:xfrm>
            <a:off x="5400275" y="1159475"/>
            <a:ext cx="548700" cy="496800"/>
          </a:xfrm>
          <a:prstGeom prst="ellipse">
            <a:avLst/>
          </a:prstGeom>
          <a:solidFill>
            <a:srgbClr val="F4CCCC"/>
          </a:solid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4</a:t>
            </a:r>
            <a:endParaRPr/>
          </a:p>
        </p:txBody>
      </p:sp>
      <p:sp>
        <p:nvSpPr>
          <p:cNvPr id="479" name="Google Shape;479;p52"/>
          <p:cNvSpPr txBox="1"/>
          <p:nvPr/>
        </p:nvSpPr>
        <p:spPr>
          <a:xfrm>
            <a:off x="3266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Data Overview</a:t>
            </a:r>
            <a:endParaRPr b="1" sz="800">
              <a:latin typeface="Karla"/>
              <a:ea typeface="Karla"/>
              <a:cs typeface="Karla"/>
              <a:sym typeface="Karla"/>
            </a:endParaRPr>
          </a:p>
          <a:p>
            <a:pPr indent="0" lvl="0" marL="0" rtl="0" algn="l">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80" name="Google Shape;480;p52"/>
          <p:cNvSpPr txBox="1"/>
          <p:nvPr/>
        </p:nvSpPr>
        <p:spPr>
          <a:xfrm>
            <a:off x="20790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Model Selection</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81" name="Google Shape;481;p52"/>
          <p:cNvSpPr txBox="1"/>
          <p:nvPr/>
        </p:nvSpPr>
        <p:spPr>
          <a:xfrm>
            <a:off x="3739638"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Results</a:t>
            </a:r>
            <a:endParaRPr b="1" sz="800">
              <a:latin typeface="Karla"/>
              <a:ea typeface="Karla"/>
              <a:cs typeface="Karla"/>
              <a:sym typeface="Karla"/>
            </a:endParaRPr>
          </a:p>
          <a:p>
            <a:pPr indent="0" lvl="0" marL="45720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82" name="Google Shape;482;p52"/>
          <p:cNvSpPr txBox="1"/>
          <p:nvPr/>
        </p:nvSpPr>
        <p:spPr>
          <a:xfrm>
            <a:off x="5242725"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Conclusion</a:t>
            </a:r>
            <a:endParaRPr b="1" sz="800">
              <a:latin typeface="Karla"/>
              <a:ea typeface="Karla"/>
              <a:cs typeface="Karla"/>
              <a:sym typeface="Karla"/>
            </a:endParaRPr>
          </a:p>
          <a:p>
            <a:pPr indent="0" lvl="0" marL="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483" name="Google Shape;483;p52"/>
          <p:cNvSpPr/>
          <p:nvPr/>
        </p:nvSpPr>
        <p:spPr>
          <a:xfrm>
            <a:off x="1447150" y="131637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2"/>
          <p:cNvSpPr/>
          <p:nvPr/>
        </p:nvSpPr>
        <p:spPr>
          <a:xfrm>
            <a:off x="3138350"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5" name="Google Shape;485;p52"/>
          <p:cNvSpPr/>
          <p:nvPr/>
        </p:nvSpPr>
        <p:spPr>
          <a:xfrm>
            <a:off x="4672563"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7"/>
          <p:cNvSpPr txBox="1"/>
          <p:nvPr/>
        </p:nvSpPr>
        <p:spPr>
          <a:xfrm>
            <a:off x="902000" y="217950"/>
            <a:ext cx="5021400" cy="5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666666"/>
                </a:solidFill>
                <a:latin typeface="Karla"/>
                <a:ea typeface="Karla"/>
                <a:cs typeface="Karla"/>
                <a:sym typeface="Karla"/>
              </a:rPr>
              <a:t>Predictive</a:t>
            </a:r>
            <a:r>
              <a:rPr b="1" lang="en" sz="1800">
                <a:solidFill>
                  <a:srgbClr val="666666"/>
                </a:solidFill>
                <a:latin typeface="Karla"/>
                <a:ea typeface="Karla"/>
                <a:cs typeface="Karla"/>
                <a:sym typeface="Karla"/>
              </a:rPr>
              <a:t> Modeling Approach</a:t>
            </a:r>
            <a:endParaRPr b="1" sz="1800">
              <a:solidFill>
                <a:srgbClr val="666666"/>
              </a:solidFill>
              <a:latin typeface="Karla"/>
              <a:ea typeface="Karla"/>
              <a:cs typeface="Karla"/>
              <a:sym typeface="Karla"/>
            </a:endParaRPr>
          </a:p>
        </p:txBody>
      </p:sp>
      <p:sp>
        <p:nvSpPr>
          <p:cNvPr id="122" name="Google Shape;122;p17"/>
          <p:cNvSpPr/>
          <p:nvPr/>
        </p:nvSpPr>
        <p:spPr>
          <a:xfrm>
            <a:off x="566675" y="1159475"/>
            <a:ext cx="548700" cy="496800"/>
          </a:xfrm>
          <a:prstGeom prst="ellipse">
            <a:avLst/>
          </a:prstGeom>
          <a:solidFill>
            <a:srgbClr val="F4CCCC"/>
          </a:solidFill>
          <a:ln cap="flat" cmpd="sng" w="19050">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solidFill>
                  <a:srgbClr val="A61C00"/>
                </a:solidFill>
              </a:rPr>
              <a:t>1</a:t>
            </a:r>
            <a:endParaRPr b="1">
              <a:solidFill>
                <a:srgbClr val="A61C00"/>
              </a:solidFill>
            </a:endParaRPr>
          </a:p>
        </p:txBody>
      </p:sp>
      <p:sp>
        <p:nvSpPr>
          <p:cNvPr id="123" name="Google Shape;123;p17"/>
          <p:cNvSpPr/>
          <p:nvPr/>
        </p:nvSpPr>
        <p:spPr>
          <a:xfrm>
            <a:off x="2331850"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t>2</a:t>
            </a:r>
            <a:endParaRPr b="1"/>
          </a:p>
        </p:txBody>
      </p:sp>
      <p:sp>
        <p:nvSpPr>
          <p:cNvPr id="124" name="Google Shape;124;p17"/>
          <p:cNvSpPr/>
          <p:nvPr/>
        </p:nvSpPr>
        <p:spPr>
          <a:xfrm>
            <a:off x="3944838"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3</a:t>
            </a:r>
            <a:endParaRPr/>
          </a:p>
        </p:txBody>
      </p:sp>
      <p:sp>
        <p:nvSpPr>
          <p:cNvPr id="125" name="Google Shape;125;p17"/>
          <p:cNvSpPr/>
          <p:nvPr/>
        </p:nvSpPr>
        <p:spPr>
          <a:xfrm>
            <a:off x="5400275" y="1159475"/>
            <a:ext cx="548700" cy="496800"/>
          </a:xfrm>
          <a:prstGeom prst="ellipse">
            <a:avLst/>
          </a:prstGeom>
          <a:solidFill>
            <a:srgbClr val="B7B7B7"/>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 4</a:t>
            </a:r>
            <a:endParaRPr/>
          </a:p>
        </p:txBody>
      </p:sp>
      <p:sp>
        <p:nvSpPr>
          <p:cNvPr id="126" name="Google Shape;126;p17"/>
          <p:cNvSpPr txBox="1"/>
          <p:nvPr/>
        </p:nvSpPr>
        <p:spPr>
          <a:xfrm>
            <a:off x="3266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Data Overview</a:t>
            </a:r>
            <a:endParaRPr b="1" sz="800">
              <a:latin typeface="Karla"/>
              <a:ea typeface="Karla"/>
              <a:cs typeface="Karla"/>
              <a:sym typeface="Karla"/>
            </a:endParaRPr>
          </a:p>
          <a:p>
            <a:pPr indent="0" lvl="0" marL="0" rtl="0" algn="l">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127" name="Google Shape;127;p17"/>
          <p:cNvSpPr txBox="1"/>
          <p:nvPr/>
        </p:nvSpPr>
        <p:spPr>
          <a:xfrm>
            <a:off x="2079000"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Model Selection</a:t>
            </a:r>
            <a:endParaRPr b="1" sz="800">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128" name="Google Shape;128;p17"/>
          <p:cNvSpPr txBox="1"/>
          <p:nvPr/>
        </p:nvSpPr>
        <p:spPr>
          <a:xfrm>
            <a:off x="3739638"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Results</a:t>
            </a:r>
            <a:endParaRPr b="1" sz="800">
              <a:latin typeface="Karla"/>
              <a:ea typeface="Karla"/>
              <a:cs typeface="Karla"/>
              <a:sym typeface="Karla"/>
            </a:endParaRPr>
          </a:p>
          <a:p>
            <a:pPr indent="0" lvl="0" marL="45720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129" name="Google Shape;129;p17"/>
          <p:cNvSpPr txBox="1"/>
          <p:nvPr/>
        </p:nvSpPr>
        <p:spPr>
          <a:xfrm>
            <a:off x="5242725" y="1778425"/>
            <a:ext cx="959100" cy="3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Karla"/>
                <a:ea typeface="Karla"/>
                <a:cs typeface="Karla"/>
                <a:sym typeface="Karla"/>
              </a:rPr>
              <a:t>Conclusion</a:t>
            </a:r>
            <a:endParaRPr b="1" sz="800">
              <a:latin typeface="Karla"/>
              <a:ea typeface="Karla"/>
              <a:cs typeface="Karla"/>
              <a:sym typeface="Karla"/>
            </a:endParaRPr>
          </a:p>
          <a:p>
            <a:pPr indent="0" lvl="0" marL="0" rtl="0" algn="l">
              <a:spcBef>
                <a:spcPts val="0"/>
              </a:spcBef>
              <a:spcAft>
                <a:spcPts val="0"/>
              </a:spcAft>
              <a:buNone/>
            </a:pPr>
            <a:r>
              <a:t/>
            </a:r>
            <a:endParaRPr b="1" sz="800">
              <a:solidFill>
                <a:schemeClr val="dk1"/>
              </a:solidFill>
              <a:latin typeface="Karla"/>
              <a:ea typeface="Karla"/>
              <a:cs typeface="Karla"/>
              <a:sym typeface="Karla"/>
            </a:endParaRPr>
          </a:p>
          <a:p>
            <a:pPr indent="0" lvl="0" marL="0" rtl="0" algn="ctr">
              <a:spcBef>
                <a:spcPts val="0"/>
              </a:spcBef>
              <a:spcAft>
                <a:spcPts val="0"/>
              </a:spcAft>
              <a:buNone/>
            </a:pPr>
            <a:r>
              <a:t/>
            </a:r>
            <a:endParaRPr b="1" sz="800">
              <a:latin typeface="Karla"/>
              <a:ea typeface="Karla"/>
              <a:cs typeface="Karla"/>
              <a:sym typeface="Karla"/>
            </a:endParaRPr>
          </a:p>
        </p:txBody>
      </p:sp>
      <p:sp>
        <p:nvSpPr>
          <p:cNvPr id="130" name="Google Shape;130;p17"/>
          <p:cNvSpPr/>
          <p:nvPr/>
        </p:nvSpPr>
        <p:spPr>
          <a:xfrm>
            <a:off x="1447150" y="131637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3138350"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2" name="Google Shape;132;p17"/>
          <p:cNvSpPr/>
          <p:nvPr/>
        </p:nvSpPr>
        <p:spPr>
          <a:xfrm>
            <a:off x="4672563" y="1320725"/>
            <a:ext cx="548700" cy="174300"/>
          </a:xfrm>
          <a:prstGeom prst="rightArrow">
            <a:avLst>
              <a:gd fmla="val 50000" name="adj1"/>
              <a:gd fmla="val 50000" name="adj2"/>
            </a:avLst>
          </a:prstGeom>
          <a:solidFill>
            <a:srgbClr val="99999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CAF50"/>
        </a:solidFill>
      </p:bgPr>
    </p:bg>
    <p:spTree>
      <p:nvGrpSpPr>
        <p:cNvPr id="489" name="Shape 489"/>
        <p:cNvGrpSpPr/>
        <p:nvPr/>
      </p:nvGrpSpPr>
      <p:grpSpPr>
        <a:xfrm>
          <a:off x="0" y="0"/>
          <a:ext cx="0" cy="0"/>
          <a:chOff x="0" y="0"/>
          <a:chExt cx="0" cy="0"/>
        </a:xfrm>
      </p:grpSpPr>
      <p:sp>
        <p:nvSpPr>
          <p:cNvPr id="490" name="Google Shape;490;p53"/>
          <p:cNvSpPr txBox="1"/>
          <p:nvPr>
            <p:ph type="title"/>
          </p:nvPr>
        </p:nvSpPr>
        <p:spPr>
          <a:xfrm>
            <a:off x="107450" y="268600"/>
            <a:ext cx="6956700" cy="57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a:t>
            </a:r>
            <a:r>
              <a:rPr lang="en">
                <a:solidFill>
                  <a:srgbClr val="4CAF50"/>
                </a:solidFill>
              </a:rPr>
              <a:t> RECOMMENDATIONS</a:t>
            </a:r>
            <a:r>
              <a:rPr lang="en"/>
              <a:t> </a:t>
            </a:r>
            <a:endParaRPr/>
          </a:p>
        </p:txBody>
      </p:sp>
      <p:sp>
        <p:nvSpPr>
          <p:cNvPr id="491" name="Google Shape;491;p5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53"/>
          <p:cNvSpPr txBox="1"/>
          <p:nvPr/>
        </p:nvSpPr>
        <p:spPr>
          <a:xfrm>
            <a:off x="268600" y="966925"/>
            <a:ext cx="6513300" cy="378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Target new customers with 1 year or 2 year contracts with special incentives.</a:t>
            </a:r>
            <a:endParaRPr sz="1800">
              <a:latin typeface="Karla"/>
              <a:ea typeface="Karla"/>
              <a:cs typeface="Karla"/>
              <a:sym typeface="Karla"/>
            </a:endParaRPr>
          </a:p>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Pitch special bundle package offers to new customers in order to minimize future chance of churn.</a:t>
            </a:r>
            <a:endParaRPr sz="1800">
              <a:latin typeface="Karla"/>
              <a:ea typeface="Karla"/>
              <a:cs typeface="Karla"/>
              <a:sym typeface="Karla"/>
            </a:endParaRPr>
          </a:p>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Minimize total charges levied on customers with less tenure.</a:t>
            </a:r>
            <a:endParaRPr sz="1800">
              <a:latin typeface="Karla"/>
              <a:ea typeface="Karla"/>
              <a:cs typeface="Karla"/>
              <a:sym typeface="Karla"/>
            </a:endParaRPr>
          </a:p>
          <a:p>
            <a:pPr indent="-342900" lvl="0" marL="457200" rtl="0" algn="l">
              <a:spcBef>
                <a:spcPts val="0"/>
              </a:spcBef>
              <a:spcAft>
                <a:spcPts val="0"/>
              </a:spcAft>
              <a:buSzPts val="1800"/>
              <a:buFont typeface="Karla"/>
              <a:buAutoNum type="arabicPeriod"/>
            </a:pPr>
            <a:r>
              <a:rPr lang="en" sz="1800">
                <a:latin typeface="Karla"/>
                <a:ea typeface="Karla"/>
                <a:cs typeface="Karla"/>
                <a:sym typeface="Karla"/>
              </a:rPr>
              <a:t>Offer high discount packages to customers most likely to churn as of today.</a:t>
            </a:r>
            <a:endParaRPr sz="1800">
              <a:latin typeface="Karla"/>
              <a:ea typeface="Karla"/>
              <a:cs typeface="Karla"/>
              <a:sym typeface="Karla"/>
            </a:endParaRPr>
          </a:p>
          <a:p>
            <a:pPr indent="0" lvl="0" marL="0" rtl="0" algn="l">
              <a:spcBef>
                <a:spcPts val="0"/>
              </a:spcBef>
              <a:spcAft>
                <a:spcPts val="0"/>
              </a:spcAft>
              <a:buNone/>
            </a:pPr>
            <a:r>
              <a:t/>
            </a:r>
            <a:endParaRPr sz="1800">
              <a:latin typeface="Karla"/>
              <a:ea typeface="Karla"/>
              <a:cs typeface="Karla"/>
              <a:sym typeface="Karla"/>
            </a:endParaRPr>
          </a:p>
        </p:txBody>
      </p:sp>
      <p:pic>
        <p:nvPicPr>
          <p:cNvPr id="493" name="Google Shape;493;p53"/>
          <p:cNvPicPr preferRelativeResize="0"/>
          <p:nvPr/>
        </p:nvPicPr>
        <p:blipFill>
          <a:blip r:embed="rId3">
            <a:alphaModFix/>
          </a:blip>
          <a:stretch>
            <a:fillRect/>
          </a:stretch>
        </p:blipFill>
        <p:spPr>
          <a:xfrm>
            <a:off x="3914950" y="3224750"/>
            <a:ext cx="3149200" cy="1771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5722"/>
        </a:solidFill>
      </p:bgPr>
    </p:bg>
    <p:spTree>
      <p:nvGrpSpPr>
        <p:cNvPr id="497" name="Shape 497"/>
        <p:cNvGrpSpPr/>
        <p:nvPr/>
      </p:nvGrpSpPr>
      <p:grpSpPr>
        <a:xfrm>
          <a:off x="0" y="0"/>
          <a:ext cx="0" cy="0"/>
          <a:chOff x="0" y="0"/>
          <a:chExt cx="0" cy="0"/>
        </a:xfrm>
      </p:grpSpPr>
      <p:sp>
        <p:nvSpPr>
          <p:cNvPr id="498" name="Google Shape;498;p54"/>
          <p:cNvSpPr txBox="1"/>
          <p:nvPr>
            <p:ph idx="4294967295" type="ctrTitle"/>
          </p:nvPr>
        </p:nvSpPr>
        <p:spPr>
          <a:xfrm>
            <a:off x="685800" y="1964350"/>
            <a:ext cx="453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FF5722"/>
                </a:solidFill>
              </a:rPr>
              <a:t>THANKS!</a:t>
            </a:r>
            <a:endParaRPr sz="3600">
              <a:solidFill>
                <a:srgbClr val="FF5722"/>
              </a:solidFill>
            </a:endParaRPr>
          </a:p>
        </p:txBody>
      </p:sp>
      <p:sp>
        <p:nvSpPr>
          <p:cNvPr id="499" name="Google Shape;499;p54"/>
          <p:cNvSpPr txBox="1"/>
          <p:nvPr>
            <p:ph idx="4294967295" type="subTitle"/>
          </p:nvPr>
        </p:nvSpPr>
        <p:spPr>
          <a:xfrm>
            <a:off x="685800" y="3163925"/>
            <a:ext cx="45315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t>Any questions?</a:t>
            </a:r>
            <a:endParaRPr sz="3600"/>
          </a:p>
        </p:txBody>
      </p:sp>
      <p:sp>
        <p:nvSpPr>
          <p:cNvPr id="500" name="Google Shape;500;p54"/>
          <p:cNvSpPr txBox="1"/>
          <p:nvPr>
            <p:ph idx="4294967295" type="body"/>
          </p:nvPr>
        </p:nvSpPr>
        <p:spPr>
          <a:xfrm>
            <a:off x="685800" y="3836000"/>
            <a:ext cx="6576000" cy="1007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find us at @utd</a:t>
            </a:r>
            <a:endParaRPr/>
          </a:p>
        </p:txBody>
      </p:sp>
      <p:grpSp>
        <p:nvGrpSpPr>
          <p:cNvPr id="501" name="Google Shape;501;p54"/>
          <p:cNvGrpSpPr/>
          <p:nvPr/>
        </p:nvGrpSpPr>
        <p:grpSpPr>
          <a:xfrm>
            <a:off x="785305" y="1555467"/>
            <a:ext cx="462632" cy="462632"/>
            <a:chOff x="1278900" y="2333250"/>
            <a:chExt cx="381175" cy="381175"/>
          </a:xfrm>
        </p:grpSpPr>
        <p:sp>
          <p:nvSpPr>
            <p:cNvPr id="502" name="Google Shape;502;p54"/>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4"/>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4"/>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4"/>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5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54"/>
          <p:cNvPicPr preferRelativeResize="0"/>
          <p:nvPr/>
        </p:nvPicPr>
        <p:blipFill>
          <a:blip r:embed="rId3">
            <a:alphaModFix/>
          </a:blip>
          <a:stretch>
            <a:fillRect/>
          </a:stretch>
        </p:blipFill>
        <p:spPr>
          <a:xfrm>
            <a:off x="4004875" y="54375"/>
            <a:ext cx="5087050" cy="339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DDC39"/>
        </a:solidFill>
      </p:bgPr>
    </p:bg>
    <p:spTree>
      <p:nvGrpSpPr>
        <p:cNvPr id="136" name="Shape 136"/>
        <p:cNvGrpSpPr/>
        <p:nvPr/>
      </p:nvGrpSpPr>
      <p:grpSpPr>
        <a:xfrm>
          <a:off x="0" y="0"/>
          <a:ext cx="0" cy="0"/>
          <a:chOff x="0" y="0"/>
          <a:chExt cx="0" cy="0"/>
        </a:xfrm>
      </p:grpSpPr>
      <p:sp>
        <p:nvSpPr>
          <p:cNvPr id="137" name="Google Shape;137;p18"/>
          <p:cNvSpPr txBox="1"/>
          <p:nvPr>
            <p:ph type="title"/>
          </p:nvPr>
        </p:nvSpPr>
        <p:spPr>
          <a:xfrm>
            <a:off x="382500" y="665300"/>
            <a:ext cx="75390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8BC34A"/>
                </a:solidFill>
              </a:rPr>
              <a:t>Customer Churn</a:t>
            </a:r>
            <a:endParaRPr/>
          </a:p>
        </p:txBody>
      </p:sp>
      <p:sp>
        <p:nvSpPr>
          <p:cNvPr id="138" name="Google Shape;138;p1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18"/>
          <p:cNvSpPr txBox="1"/>
          <p:nvPr/>
        </p:nvSpPr>
        <p:spPr>
          <a:xfrm>
            <a:off x="297200" y="1071750"/>
            <a:ext cx="7022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a:solidFill>
                  <a:schemeClr val="dk1"/>
                </a:solidFill>
              </a:rPr>
              <a:t>Introduction: Service company often uses customer attrition analysis and customer attrition analysis and customer attrition rates as one of their key business metrics because the cost of retaining an existing customer is far less than acquiring a new one. Long term customers can be worth much more to a company than newly recruited clients.</a:t>
            </a:r>
            <a:endParaRPr>
              <a:solidFill>
                <a:schemeClr val="dk1"/>
              </a:solidFill>
            </a:endParaRPr>
          </a:p>
          <a:p>
            <a:pPr indent="0" lvl="0" marL="0" rtl="0" algn="l">
              <a:spcBef>
                <a:spcPts val="0"/>
              </a:spcBef>
              <a:spcAft>
                <a:spcPts val="0"/>
              </a:spcAft>
              <a:buNone/>
            </a:pPr>
            <a:r>
              <a:rPr lang="en">
                <a:solidFill>
                  <a:schemeClr val="dk1"/>
                </a:solidFill>
              </a:rPr>
              <a:t>There are two types of churn: voluntary churn and involuntary churn. </a:t>
            </a:r>
            <a:r>
              <a:rPr b="1" lang="en">
                <a:solidFill>
                  <a:schemeClr val="dk1"/>
                </a:solidFill>
              </a:rPr>
              <a:t>Voluntary churn</a:t>
            </a:r>
            <a:r>
              <a:rPr lang="en">
                <a:solidFill>
                  <a:schemeClr val="dk1"/>
                </a:solidFill>
              </a:rPr>
              <a:t> occurs due to a decision by the customer to switch another company or service provider, and </a:t>
            </a:r>
            <a:r>
              <a:rPr b="1" lang="en">
                <a:solidFill>
                  <a:schemeClr val="dk1"/>
                </a:solidFill>
              </a:rPr>
              <a:t>Involuntary churn</a:t>
            </a:r>
            <a:r>
              <a:rPr lang="en">
                <a:solidFill>
                  <a:schemeClr val="dk1"/>
                </a:solidFill>
              </a:rPr>
              <a:t> occurs due to circumstances such as customer’s relocation to a long-term care facility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881300" y="526525"/>
            <a:ext cx="4801500" cy="40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8BC34A"/>
                </a:solidFill>
              </a:rPr>
              <a:t>What </a:t>
            </a:r>
            <a:r>
              <a:rPr lang="en">
                <a:solidFill>
                  <a:srgbClr val="8BC34A"/>
                </a:solidFill>
              </a:rPr>
              <a:t> </a:t>
            </a:r>
            <a:r>
              <a:rPr lang="en"/>
              <a:t>is in the data ?</a:t>
            </a:r>
            <a:endParaRPr/>
          </a:p>
        </p:txBody>
      </p:sp>
      <p:sp>
        <p:nvSpPr>
          <p:cNvPr id="145" name="Google Shape;145;p1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19"/>
          <p:cNvSpPr txBox="1"/>
          <p:nvPr/>
        </p:nvSpPr>
        <p:spPr>
          <a:xfrm>
            <a:off x="1340025" y="936025"/>
            <a:ext cx="2658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latin typeface="Roboto Mono"/>
                <a:ea typeface="Roboto Mono"/>
                <a:cs typeface="Roboto Mono"/>
                <a:sym typeface="Roboto Mono"/>
              </a:rPr>
              <a:t>Unique values :  </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customerID          7043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gender                 2</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SeniorCitizen          2</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Partner                2</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Dependents             2</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tenure                73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PhoneService           2</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MultipleLines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InternetService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OnlineSecurity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OnlineBackup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DeviceProtection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TechSupport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StreamingTV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StreamingMovies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Contract               3</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PaperlessBilling       2</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PaymentMethod          4</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MonthlyCharges      1585</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TotalCharges        6531</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Churn                  2</a:t>
            </a:r>
            <a:endParaRPr sz="1050">
              <a:latin typeface="Roboto Mono"/>
              <a:ea typeface="Roboto Mono"/>
              <a:cs typeface="Roboto Mono"/>
              <a:sym typeface="Roboto Mono"/>
            </a:endParaRPr>
          </a:p>
          <a:p>
            <a:pPr indent="0" lvl="0" marL="0" rtl="0" algn="l">
              <a:lnSpc>
                <a:spcPct val="170000"/>
              </a:lnSpc>
              <a:spcBef>
                <a:spcPts val="0"/>
              </a:spcBef>
              <a:spcAft>
                <a:spcPts val="0"/>
              </a:spcAft>
              <a:buNone/>
            </a:pPr>
            <a:r>
              <a:rPr lang="en" sz="1050">
                <a:latin typeface="Roboto Mono"/>
                <a:ea typeface="Roboto Mono"/>
                <a:cs typeface="Roboto Mono"/>
                <a:sym typeface="Roboto Mono"/>
              </a:rPr>
              <a:t>dtype: int64</a:t>
            </a:r>
            <a:endParaRPr sz="1050">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 name="Google Shape;152;p20"/>
          <p:cNvPicPr preferRelativeResize="0"/>
          <p:nvPr/>
        </p:nvPicPr>
        <p:blipFill>
          <a:blip r:embed="rId3">
            <a:alphaModFix/>
          </a:blip>
          <a:stretch>
            <a:fillRect/>
          </a:stretch>
        </p:blipFill>
        <p:spPr>
          <a:xfrm>
            <a:off x="152375" y="802025"/>
            <a:ext cx="5200000" cy="4087950"/>
          </a:xfrm>
          <a:prstGeom prst="rect">
            <a:avLst/>
          </a:prstGeom>
          <a:noFill/>
          <a:ln>
            <a:noFill/>
          </a:ln>
        </p:spPr>
      </p:pic>
      <p:sp>
        <p:nvSpPr>
          <p:cNvPr id="153" name="Google Shape;153;p20"/>
          <p:cNvSpPr txBox="1"/>
          <p:nvPr/>
        </p:nvSpPr>
        <p:spPr>
          <a:xfrm>
            <a:off x="152375" y="127025"/>
            <a:ext cx="69846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highlight>
                  <a:srgbClr val="FFFFFF"/>
                </a:highlight>
              </a:rPr>
              <a:t>Services that each customer has signed up for</a:t>
            </a:r>
            <a:endParaRPr sz="2400">
              <a:solidFill>
                <a:srgbClr val="666666"/>
              </a:solidFill>
            </a:endParaRPr>
          </a:p>
          <a:p>
            <a:pPr indent="0" lvl="0" marL="0" rtl="0" algn="ctr">
              <a:spcBef>
                <a:spcPts val="0"/>
              </a:spcBef>
              <a:spcAft>
                <a:spcPts val="0"/>
              </a:spcAft>
              <a:buNone/>
            </a:pPr>
            <a:r>
              <a:t/>
            </a:r>
            <a:endParaRPr b="1" sz="2400">
              <a:solidFill>
                <a:srgbClr val="666666"/>
              </a:solidFill>
              <a:latin typeface="Karla"/>
              <a:ea typeface="Karla"/>
              <a:cs typeface="Karla"/>
              <a:sym typeface="Karla"/>
            </a:endParaRPr>
          </a:p>
        </p:txBody>
      </p:sp>
      <p:sp>
        <p:nvSpPr>
          <p:cNvPr id="154" name="Google Shape;154;p20"/>
          <p:cNvSpPr txBox="1"/>
          <p:nvPr/>
        </p:nvSpPr>
        <p:spPr>
          <a:xfrm>
            <a:off x="5473125" y="2212775"/>
            <a:ext cx="2940000" cy="267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rla"/>
              <a:buAutoNum type="arabicPeriod"/>
            </a:pPr>
            <a:r>
              <a:rPr lang="en">
                <a:latin typeface="Karla"/>
                <a:ea typeface="Karla"/>
                <a:cs typeface="Karla"/>
                <a:sym typeface="Karla"/>
              </a:rPr>
              <a:t>Phone Service</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Online Security</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Tech Support</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Multiple Lines</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Online Backup</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Streaming TV</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Internet Service</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Device Protection</a:t>
            </a:r>
            <a:endParaRPr>
              <a:latin typeface="Karla"/>
              <a:ea typeface="Karla"/>
              <a:cs typeface="Karla"/>
              <a:sym typeface="Karla"/>
            </a:endParaRPr>
          </a:p>
          <a:p>
            <a:pPr indent="-317500" lvl="0" marL="457200" rtl="0" algn="l">
              <a:spcBef>
                <a:spcPts val="0"/>
              </a:spcBef>
              <a:spcAft>
                <a:spcPts val="0"/>
              </a:spcAft>
              <a:buSzPts val="1400"/>
              <a:buFont typeface="Karla"/>
              <a:buAutoNum type="arabicPeriod"/>
            </a:pPr>
            <a:r>
              <a:rPr lang="en">
                <a:latin typeface="Karla"/>
                <a:ea typeface="Karla"/>
                <a:cs typeface="Karla"/>
                <a:sym typeface="Karla"/>
              </a:rPr>
              <a:t>Streaming Movie</a:t>
            </a:r>
            <a:endParaRPr>
              <a:latin typeface="Karla"/>
              <a:ea typeface="Karla"/>
              <a:cs typeface="Karla"/>
              <a:sym typeface="Karl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1"/>
          <p:cNvPicPr preferRelativeResize="0"/>
          <p:nvPr/>
        </p:nvPicPr>
        <p:blipFill>
          <a:blip r:embed="rId3">
            <a:alphaModFix/>
          </a:blip>
          <a:stretch>
            <a:fillRect/>
          </a:stretch>
        </p:blipFill>
        <p:spPr>
          <a:xfrm>
            <a:off x="192625" y="1228725"/>
            <a:ext cx="3448050" cy="2686050"/>
          </a:xfrm>
          <a:prstGeom prst="rect">
            <a:avLst/>
          </a:prstGeom>
          <a:noFill/>
          <a:ln>
            <a:noFill/>
          </a:ln>
        </p:spPr>
      </p:pic>
      <p:sp>
        <p:nvSpPr>
          <p:cNvPr id="161" name="Google Shape;161;p21"/>
          <p:cNvSpPr txBox="1"/>
          <p:nvPr/>
        </p:nvSpPr>
        <p:spPr>
          <a:xfrm>
            <a:off x="552525" y="144675"/>
            <a:ext cx="5786400" cy="9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66666"/>
                </a:solidFill>
                <a:latin typeface="Karla"/>
                <a:ea typeface="Karla"/>
                <a:cs typeface="Karla"/>
                <a:sym typeface="Karla"/>
              </a:rPr>
              <a:t>Frequency distribution of Senior Citizen</a:t>
            </a:r>
            <a:endParaRPr b="1" sz="2400">
              <a:solidFill>
                <a:srgbClr val="666666"/>
              </a:solidFill>
              <a:latin typeface="Karla"/>
              <a:ea typeface="Karla"/>
              <a:cs typeface="Karla"/>
              <a:sym typeface="Karla"/>
            </a:endParaRPr>
          </a:p>
        </p:txBody>
      </p:sp>
      <p:sp>
        <p:nvSpPr>
          <p:cNvPr id="162" name="Google Shape;162;p21"/>
          <p:cNvSpPr txBox="1"/>
          <p:nvPr/>
        </p:nvSpPr>
        <p:spPr>
          <a:xfrm>
            <a:off x="1057750" y="3851150"/>
            <a:ext cx="17178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0- Young Citizen</a:t>
            </a:r>
            <a:endParaRPr>
              <a:latin typeface="Karla"/>
              <a:ea typeface="Karla"/>
              <a:cs typeface="Karla"/>
              <a:sym typeface="Karla"/>
            </a:endParaRPr>
          </a:p>
          <a:p>
            <a:pPr indent="0" lvl="0" marL="0" rtl="0" algn="l">
              <a:spcBef>
                <a:spcPts val="0"/>
              </a:spcBef>
              <a:spcAft>
                <a:spcPts val="0"/>
              </a:spcAft>
              <a:buNone/>
            </a:pPr>
            <a:r>
              <a:rPr lang="en">
                <a:latin typeface="Karla"/>
                <a:ea typeface="Karla"/>
                <a:cs typeface="Karla"/>
                <a:sym typeface="Karla"/>
              </a:rPr>
              <a:t>1- Senior Citizen</a:t>
            </a:r>
            <a:endParaRPr>
              <a:latin typeface="Karla"/>
              <a:ea typeface="Karla"/>
              <a:cs typeface="Karla"/>
              <a:sym typeface="Karla"/>
            </a:endParaRPr>
          </a:p>
        </p:txBody>
      </p:sp>
      <p:pic>
        <p:nvPicPr>
          <p:cNvPr id="163" name="Google Shape;163;p21"/>
          <p:cNvPicPr preferRelativeResize="0"/>
          <p:nvPr/>
        </p:nvPicPr>
        <p:blipFill>
          <a:blip r:embed="rId4">
            <a:alphaModFix/>
          </a:blip>
          <a:stretch>
            <a:fillRect/>
          </a:stretch>
        </p:blipFill>
        <p:spPr>
          <a:xfrm>
            <a:off x="3418225" y="1482025"/>
            <a:ext cx="4581525" cy="2872900"/>
          </a:xfrm>
          <a:prstGeom prst="rect">
            <a:avLst/>
          </a:prstGeom>
          <a:noFill/>
          <a:ln>
            <a:noFill/>
          </a:ln>
        </p:spPr>
      </p:pic>
      <p:sp>
        <p:nvSpPr>
          <p:cNvPr id="164" name="Google Shape;164;p21"/>
          <p:cNvSpPr txBox="1"/>
          <p:nvPr/>
        </p:nvSpPr>
        <p:spPr>
          <a:xfrm>
            <a:off x="422925" y="4617725"/>
            <a:ext cx="5852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Observation:</a:t>
            </a:r>
            <a:r>
              <a:rPr lang="en">
                <a:latin typeface="Karla"/>
                <a:ea typeface="Karla"/>
                <a:cs typeface="Karla"/>
                <a:sym typeface="Karla"/>
              </a:rPr>
              <a:t> Senior Citizen has more attrition rate.</a:t>
            </a:r>
            <a:endParaRPr>
              <a:latin typeface="Karla"/>
              <a:ea typeface="Karla"/>
              <a:cs typeface="Karla"/>
              <a:sym typeface="Karl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2"/>
          <p:cNvPicPr preferRelativeResize="0"/>
          <p:nvPr/>
        </p:nvPicPr>
        <p:blipFill>
          <a:blip r:embed="rId3">
            <a:alphaModFix/>
          </a:blip>
          <a:stretch>
            <a:fillRect/>
          </a:stretch>
        </p:blipFill>
        <p:spPr>
          <a:xfrm>
            <a:off x="431850" y="839814"/>
            <a:ext cx="5786400" cy="3796723"/>
          </a:xfrm>
          <a:prstGeom prst="rect">
            <a:avLst/>
          </a:prstGeom>
          <a:noFill/>
          <a:ln>
            <a:noFill/>
          </a:ln>
        </p:spPr>
      </p:pic>
      <p:sp>
        <p:nvSpPr>
          <p:cNvPr id="171" name="Google Shape;171;p22"/>
          <p:cNvSpPr txBox="1"/>
          <p:nvPr/>
        </p:nvSpPr>
        <p:spPr>
          <a:xfrm>
            <a:off x="544975" y="144675"/>
            <a:ext cx="5786400" cy="5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66666"/>
                </a:solidFill>
                <a:latin typeface="Karla"/>
                <a:ea typeface="Karla"/>
                <a:cs typeface="Karla"/>
                <a:sym typeface="Karla"/>
              </a:rPr>
              <a:t>Number of Customers by their Tenure</a:t>
            </a:r>
            <a:endParaRPr b="1" sz="2400">
              <a:solidFill>
                <a:srgbClr val="666666"/>
              </a:solidFill>
              <a:latin typeface="Karla"/>
              <a:ea typeface="Karla"/>
              <a:cs typeface="Karla"/>
              <a:sym typeface="Karla"/>
            </a:endParaRPr>
          </a:p>
        </p:txBody>
      </p:sp>
      <p:sp>
        <p:nvSpPr>
          <p:cNvPr id="172" name="Google Shape;172;p22"/>
          <p:cNvSpPr/>
          <p:nvPr/>
        </p:nvSpPr>
        <p:spPr>
          <a:xfrm>
            <a:off x="1509800" y="1676313"/>
            <a:ext cx="1741500" cy="2123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3220975" y="2571000"/>
            <a:ext cx="31104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2"/>
          <p:cNvGrpSpPr/>
          <p:nvPr/>
        </p:nvGrpSpPr>
        <p:grpSpPr>
          <a:xfrm>
            <a:off x="6331380" y="2300497"/>
            <a:ext cx="664653" cy="1053757"/>
            <a:chOff x="6718575" y="2318625"/>
            <a:chExt cx="256950" cy="407375"/>
          </a:xfrm>
        </p:grpSpPr>
        <p:sp>
          <p:nvSpPr>
            <p:cNvPr id="175" name="Google Shape;175;p2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6795900" y="2628550"/>
              <a:ext cx="102300" cy="25"/>
            </a:xfrm>
            <a:custGeom>
              <a:rect b="b" l="l" r="r" t="t"/>
              <a:pathLst>
                <a:path extrusionOk="0" fill="none" h="1" w="4092">
                  <a:moveTo>
                    <a:pt x="0" y="1"/>
                  </a:moveTo>
                  <a:lnTo>
                    <a:pt x="4092" y="1"/>
                  </a:lnTo>
                </a:path>
              </a:pathLst>
            </a:custGeom>
            <a:noFill/>
            <a:ln cap="rnd" cmpd="sng" w="28575">
              <a:solidFill>
                <a:srgbClr val="F443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22"/>
          <p:cNvSpPr txBox="1"/>
          <p:nvPr/>
        </p:nvSpPr>
        <p:spPr>
          <a:xfrm>
            <a:off x="422925" y="4617725"/>
            <a:ext cx="5852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Observation:</a:t>
            </a:r>
            <a:r>
              <a:rPr lang="en">
                <a:latin typeface="Karla"/>
                <a:ea typeface="Karla"/>
                <a:cs typeface="Karla"/>
                <a:sym typeface="Karla"/>
              </a:rPr>
              <a:t> After 10 months tenure, number of customer decreased.</a:t>
            </a:r>
            <a:endParaRPr>
              <a:latin typeface="Karla"/>
              <a:ea typeface="Karla"/>
              <a:cs typeface="Karla"/>
              <a:sym typeface="Karla"/>
            </a:endParaRPr>
          </a:p>
        </p:txBody>
      </p:sp>
    </p:spTree>
  </p:cSld>
  <p:clrMapOvr>
    <a:masterClrMapping/>
  </p:clrMapOvr>
</p:sld>
</file>

<file path=ppt/theme/theme1.xml><?xml version="1.0" encoding="utf-8"?>
<a:theme xmlns:a="http://schemas.openxmlformats.org/drawingml/2006/main" xmlns:r="http://schemas.openxmlformats.org/officeDocument/2006/relationships"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